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5"/>
  </p:notesMasterIdLst>
  <p:sldIdLst>
    <p:sldId id="256" r:id="rId2"/>
    <p:sldId id="336" r:id="rId3"/>
    <p:sldId id="316" r:id="rId4"/>
    <p:sldId id="293" r:id="rId5"/>
    <p:sldId id="349" r:id="rId6"/>
    <p:sldId id="345" r:id="rId7"/>
    <p:sldId id="343" r:id="rId8"/>
    <p:sldId id="339" r:id="rId9"/>
    <p:sldId id="351" r:id="rId10"/>
    <p:sldId id="350" r:id="rId11"/>
    <p:sldId id="344" r:id="rId12"/>
    <p:sldId id="335" r:id="rId13"/>
    <p:sldId id="356" r:id="rId14"/>
    <p:sldId id="354" r:id="rId15"/>
    <p:sldId id="352" r:id="rId16"/>
    <p:sldId id="337" r:id="rId17"/>
    <p:sldId id="338" r:id="rId18"/>
    <p:sldId id="300" r:id="rId19"/>
    <p:sldId id="346" r:id="rId20"/>
    <p:sldId id="353" r:id="rId21"/>
    <p:sldId id="286" r:id="rId22"/>
    <p:sldId id="355" r:id="rId23"/>
    <p:sldId id="307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87241" autoAdjust="0"/>
  </p:normalViewPr>
  <p:slideViewPr>
    <p:cSldViewPr snapToGrid="0" showGuides="1">
      <p:cViewPr varScale="1">
        <p:scale>
          <a:sx n="136" d="100"/>
          <a:sy n="136" d="100"/>
        </p:scale>
        <p:origin x="257" y="8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1046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91" d="100"/>
          <a:sy n="91" d="100"/>
        </p:scale>
        <p:origin x="3750" y="6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834979-ADC5-4005-BF41-59064C04AD99}" type="datetimeFigureOut">
              <a:rPr lang="en-CA" smtClean="0"/>
              <a:t>2022-10-07</a:t>
            </a:fld>
            <a:endParaRPr lang="en-CA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ABB33A-8DEA-47D0-8327-8AA1D94CACC1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3222877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BB33A-8DEA-47D0-8327-8AA1D94CACC1}" type="slidenum">
              <a:rPr lang="en-CA" smtClean="0"/>
              <a:t>8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924260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BB33A-8DEA-47D0-8327-8AA1D94CACC1}" type="slidenum">
              <a:rPr lang="en-CA" smtClean="0"/>
              <a:t>11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924260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BB33A-8DEA-47D0-8327-8AA1D94CACC1}" type="slidenum">
              <a:rPr lang="en-CA" smtClean="0"/>
              <a:t>12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6449769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BB33A-8DEA-47D0-8327-8AA1D94CACC1}" type="slidenum">
              <a:rPr lang="en-CA" smtClean="0"/>
              <a:t>13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5169800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BB33A-8DEA-47D0-8327-8AA1D94CACC1}" type="slidenum">
              <a:rPr lang="en-CA" smtClean="0"/>
              <a:t>14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0752448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BB33A-8DEA-47D0-8327-8AA1D94CACC1}" type="slidenum">
              <a:rPr lang="en-CA" smtClean="0"/>
              <a:t>15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493183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BB33A-8DEA-47D0-8327-8AA1D94CACC1}" type="slidenum">
              <a:rPr lang="en-CA" smtClean="0"/>
              <a:t>16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3124647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BB33A-8DEA-47D0-8327-8AA1D94CACC1}" type="slidenum">
              <a:rPr lang="en-CA" smtClean="0"/>
              <a:t>17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5808826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7D054-95E6-4F6E-AA26-4ABD3627C4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B81B66-BE12-42D2-9657-F3755446C3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348FDD-960D-4F6A-B827-8ACB4C683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F6A881-0DA4-4B12-8584-044839CF2490}" type="datetime1">
              <a:rPr lang="en-CA" smtClean="0"/>
              <a:t>2022-10-07</a:t>
            </a:fld>
            <a:endParaRPr lang="en-C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0DDBE7-5CA8-4453-8B78-B02C3B6C29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78C4B2-0253-4B81-8549-FFB57CF86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7099269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0CB94-018E-453C-B933-81568526E6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DE21405-5586-4865-AB4A-86522EA22D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0423BE-F904-4820-AEDD-0A7128F6C3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9FAEE-F1CC-4EC0-829A-92BB3233FC91}" type="datetime1">
              <a:rPr lang="en-CA" smtClean="0"/>
              <a:t>2022-10-07</a:t>
            </a:fld>
            <a:endParaRPr lang="en-C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6703C5-ACFD-47BF-A82F-028079F3A6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C8EEEC-87D9-4DFA-A61F-FA41401D93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0000" y="6356350"/>
            <a:ext cx="720000" cy="365125"/>
          </a:xfrm>
        </p:spPr>
        <p:txBody>
          <a:bodyPr/>
          <a:lstStyle/>
          <a:p>
            <a:fld id="{AE8FF73E-95BF-4E5E-8039-3219E3426DBA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3737852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728F179-8AB2-4577-A2AC-2656F82A5FE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2756DE1-5614-49F0-B061-3EE3806A98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C6E6BC-0609-435D-9E4B-242BCE5AE1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916A10-5ECF-44F3-957F-EB17787E5D38}" type="datetime1">
              <a:rPr lang="en-CA" smtClean="0"/>
              <a:t>2022-10-07</a:t>
            </a:fld>
            <a:endParaRPr lang="en-C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866D14-2EEC-4D62-96C2-98E9ADF49B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94EE05-5F6D-448C-A880-56DC3135A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0000" y="6356350"/>
            <a:ext cx="720000" cy="365125"/>
          </a:xfrm>
        </p:spPr>
        <p:txBody>
          <a:bodyPr/>
          <a:lstStyle/>
          <a:p>
            <a:fld id="{AE8FF73E-95BF-4E5E-8039-3219E3426DBA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8834797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C15B3-FECB-4982-B46E-1A0FB5D4B0B8}" type="datetime1">
              <a:rPr lang="en-CA" smtClean="0"/>
              <a:t>2022-10-07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FAF03F83-8538-438D-BEFA-E4141E4CB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0000" y="6356350"/>
            <a:ext cx="720000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AE8FF73E-95BF-4E5E-8039-3219E3426DBA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0669022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A9CF2-1DD0-4A14-AABD-3CEE5C94F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800" y="365125"/>
            <a:ext cx="10515600" cy="3168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667930-6FFC-451B-B746-4253044186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11763"/>
            <a:ext cx="10515600" cy="5365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45CD86-C52F-4AA9-96E0-184BABC877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06A56-F011-47E3-BDF2-76FCD11FBD18}" type="datetime1">
              <a:rPr lang="en-CA" smtClean="0"/>
              <a:t>2022-10-07</a:t>
            </a:fld>
            <a:endParaRPr lang="en-C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1C33D9-5DB3-430C-8772-7AA72762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D64EC-19F7-459F-A41F-8A0107EEC1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7281561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F1330-1BFA-4A05-8F87-055B4F30D6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8D40C6-6EA7-422F-AC55-499138049A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54563A-D83D-4809-AA56-1D1D3AEBD4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C15B3-FECB-4982-B46E-1A0FB5D4B0B8}" type="datetime1">
              <a:rPr lang="en-CA" smtClean="0"/>
              <a:t>2022-10-07</a:t>
            </a:fld>
            <a:endParaRPr lang="en-C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D6E979-2595-4D12-9761-124040704C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AC6602-D585-4AED-92AC-1C1F5C4A1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052455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641A82-7C62-4B4D-BB13-394AA8D8E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15912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1E9F51-A3F7-413D-9B2A-EA9D0E651A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860425"/>
            <a:ext cx="5181600" cy="53165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493E89-5F3C-4D38-BB65-3349885002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860425"/>
            <a:ext cx="5181600" cy="53165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0419F5-B250-4B8B-9CD7-FE6AD397F5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5C2CD-72A8-4D2B-9D16-4419BD3648E0}" type="datetime1">
              <a:rPr lang="en-CA" smtClean="0"/>
              <a:t>2022-10-07</a:t>
            </a:fld>
            <a:endParaRPr lang="en-C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CDD209-E974-4DF7-965C-648DE31DAC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90FFB7-002F-4585-A91A-4EE8EB02B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0000" y="6356350"/>
            <a:ext cx="720000" cy="365125"/>
          </a:xfrm>
        </p:spPr>
        <p:txBody>
          <a:bodyPr/>
          <a:lstStyle/>
          <a:p>
            <a:fld id="{AE8FF73E-95BF-4E5E-8039-3219E3426DBA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793992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6C41CF-7F20-4B5F-8FD8-303836693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FD9763-A142-47B8-921C-F5CDDADF36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6EF299-F639-427C-8292-23EE92E3E4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228C5E-5BF6-49C0-9B21-57B440E3E4D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B1E15FE-946D-4292-8848-59B073EA900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ABED1CD-19C5-4AE7-AAAB-E23B76D237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C46F7-FBE7-4970-8237-AAE088AFCFE3}" type="datetime1">
              <a:rPr lang="en-CA" smtClean="0"/>
              <a:t>2022-10-07</a:t>
            </a:fld>
            <a:endParaRPr lang="en-CA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3E301E6-E0E6-411A-A81F-EB1E176C98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6849DDA-DDF9-4278-BD9C-332D761E3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0000" y="6356350"/>
            <a:ext cx="720000" cy="365125"/>
          </a:xfrm>
        </p:spPr>
        <p:txBody>
          <a:bodyPr/>
          <a:lstStyle/>
          <a:p>
            <a:fld id="{AE8FF73E-95BF-4E5E-8039-3219E3426DBA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0832001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16CB64-9961-417E-829B-24DC8DBDB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D25BD4-B2BF-4E3C-A1AD-CE68ED20E0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3C32B-493E-4B61-B6D5-4C910A1FC24B}" type="datetime1">
              <a:rPr lang="en-CA" smtClean="0"/>
              <a:t>2022-10-07</a:t>
            </a:fld>
            <a:endParaRPr lang="en-C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353829-571E-4BFD-95EE-F38F991877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431404-58DE-4E9C-89CB-B514C848A7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0000" y="6356350"/>
            <a:ext cx="720000" cy="365125"/>
          </a:xfrm>
        </p:spPr>
        <p:txBody>
          <a:bodyPr/>
          <a:lstStyle/>
          <a:p>
            <a:fld id="{AE8FF73E-95BF-4E5E-8039-3219E3426DBA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3708995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B4E4626-98AF-4C3A-87FE-39DEF9B657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6D19D-CD44-4585-B368-3E0B750C8E8B}" type="datetime1">
              <a:rPr lang="en-CA" smtClean="0"/>
              <a:t>2022-10-07</a:t>
            </a:fld>
            <a:endParaRPr lang="en-CA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5EDB5D8-046D-4509-B885-4E78B5A573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2AA45F-5809-4758-8FD1-41F730A9E9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0000" y="6356350"/>
            <a:ext cx="720000" cy="365125"/>
          </a:xfrm>
        </p:spPr>
        <p:txBody>
          <a:bodyPr/>
          <a:lstStyle/>
          <a:p>
            <a:fld id="{AE8FF73E-95BF-4E5E-8039-3219E3426DBA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5505607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3E8A9-75EB-4E30-A83E-9221F8EF5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5C6A36-35DA-4311-BA53-A11783A009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413370-00F5-4167-8075-A43E81EB65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75D0DF-A379-4D93-9FBD-762EF7D2D3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59117-F961-4F9A-AEE0-2B21288498BC}" type="datetime1">
              <a:rPr lang="en-CA" smtClean="0"/>
              <a:t>2022-10-07</a:t>
            </a:fld>
            <a:endParaRPr lang="en-C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19F101-9F0F-4518-B6EC-6D972B6140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16F81C-7BF6-4605-A2B5-22FA2146C2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0000" y="6356350"/>
            <a:ext cx="720000" cy="365125"/>
          </a:xfrm>
        </p:spPr>
        <p:txBody>
          <a:bodyPr/>
          <a:lstStyle/>
          <a:p>
            <a:fld id="{AE8FF73E-95BF-4E5E-8039-3219E3426DBA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0514827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76847-C2EE-4548-B955-0ED8DA086A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D472E42-DF48-4438-BC5A-C62990CC2E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208CA9-7B3E-4EB6-9EC6-4BC28CDC34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BD084E-DA89-41F7-9C13-F571CE9050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0F0B9-FE1F-44FB-A18A-06EC1B3CF75B}" type="datetime1">
              <a:rPr lang="en-CA" smtClean="0"/>
              <a:t>2022-10-07</a:t>
            </a:fld>
            <a:endParaRPr lang="en-C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5C4C78-8AEE-44F7-9AB5-34F2698180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320496-C1F7-4E36-BEA9-98B1C699F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0000" y="6356350"/>
            <a:ext cx="720000" cy="365125"/>
          </a:xfrm>
        </p:spPr>
        <p:txBody>
          <a:bodyPr/>
          <a:lstStyle/>
          <a:p>
            <a:fld id="{AE8FF73E-95BF-4E5E-8039-3219E3426DBA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6033749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5CA8D2F-2DC0-499D-AC25-58CA1478C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1912FD-0FF5-486E-A28E-4361213A28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830424"/>
            <a:ext cx="10515600" cy="53465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2A1211-8C11-4118-A3AB-836A1CBF39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1373F6-A569-45E0-A575-FD15DF98EE32}" type="datetime1">
              <a:rPr lang="en-CA" smtClean="0"/>
              <a:t>2022-10-07</a:t>
            </a:fld>
            <a:endParaRPr lang="en-C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0F175F-E321-4518-956D-601EF33C79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460FC-F76E-4811-A8B4-55C12CD917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0000" y="6356350"/>
            <a:ext cx="720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8FF73E-95BF-4E5E-8039-3219E3426DBA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2102704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63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.jp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jp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9.png"/><Relationship Id="rId7" Type="http://schemas.openxmlformats.org/officeDocument/2006/relationships/image" Target="../media/image3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5.png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jpg"/><Relationship Id="rId5" Type="http://schemas.openxmlformats.org/officeDocument/2006/relationships/image" Target="../media/image12.png"/><Relationship Id="rId4" Type="http://schemas.openxmlformats.org/officeDocument/2006/relationships/image" Target="../media/image11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jpg"/><Relationship Id="rId4" Type="http://schemas.openxmlformats.org/officeDocument/2006/relationships/image" Target="../media/image17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78BC7E7-BEDC-4026-8C00-2AEE1172CE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96456" y="1432320"/>
            <a:ext cx="4714307" cy="471430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DCCF903-6FCD-46C5-82C6-2212329290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6312" y="631758"/>
            <a:ext cx="11799376" cy="517920"/>
          </a:xfrm>
        </p:spPr>
        <p:txBody>
          <a:bodyPr>
            <a:normAutofit/>
          </a:bodyPr>
          <a:lstStyle/>
          <a:p>
            <a:r>
              <a:rPr lang="en-CA" sz="3000" b="1" dirty="0">
                <a:cs typeface="Arial" panose="020B0604020202020204" pitchFamily="34" charset="0"/>
              </a:rPr>
              <a:t>How resource abundance and predictability affect animal movement</a:t>
            </a:r>
            <a:endParaRPr lang="en-CA" sz="3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91F2B0-3B15-43C5-9F95-30D0BA72C4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6193991"/>
            <a:ext cx="9144000" cy="443122"/>
          </a:xfrm>
        </p:spPr>
        <p:txBody>
          <a:bodyPr/>
          <a:lstStyle/>
          <a:p>
            <a:r>
              <a:rPr lang="en-CA" dirty="0">
                <a:cs typeface="Arial" panose="020B0604020202020204" pitchFamily="34" charset="0"/>
              </a:rPr>
              <a:t>Stefano Mezzini – M.Sc. Biol.</a:t>
            </a:r>
          </a:p>
        </p:txBody>
      </p:sp>
      <p:pic>
        <p:nvPicPr>
          <p:cNvPr id="6" name="Picture 5" descr="Lab logo">
            <a:extLst>
              <a:ext uri="{FF2B5EF4-FFF2-40B4-BE49-F238E27FC236}">
                <a16:creationId xmlns:a16="http://schemas.microsoft.com/office/drawing/2014/main" id="{B46007C0-DCC6-4ECE-9630-984C81C4FA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312" y="5519097"/>
            <a:ext cx="2655376" cy="1031341"/>
          </a:xfrm>
          <a:prstGeom prst="rect">
            <a:avLst/>
          </a:prstGeom>
        </p:spPr>
      </p:pic>
      <p:pic>
        <p:nvPicPr>
          <p:cNvPr id="12" name="Picture 11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CA87475B-02FA-4136-9413-40B4116713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3282" y="5683187"/>
            <a:ext cx="3312406" cy="953926"/>
          </a:xfrm>
          <a:prstGeom prst="rect">
            <a:avLst/>
          </a:prstGeom>
        </p:spPr>
      </p:pic>
      <p:pic>
        <p:nvPicPr>
          <p:cNvPr id="14" name="Picture 1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9B923131-66FF-48EC-93D1-BC87DB4E5A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1595" y="5503206"/>
            <a:ext cx="3850405" cy="106312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91E8043-DBB2-4415-BB70-24187E7867B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3214" y="5048335"/>
            <a:ext cx="3416233" cy="1327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3352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0BA2D-0D48-46AB-96B5-AD4CCCDB5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Resource unpredictability and HR: common issues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63A374-C50E-4F02-8EDC-C68EF2E64D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11763"/>
            <a:ext cx="10515600" cy="5365200"/>
          </a:xfrm>
        </p:spPr>
        <p:txBody>
          <a:bodyPr anchor="ctr">
            <a:normAutofit/>
          </a:bodyPr>
          <a:lstStyle/>
          <a:p>
            <a:r>
              <a:rPr lang="en-US" dirty="0"/>
              <a:t>Results repeatedly reported as </a:t>
            </a:r>
            <a:r>
              <a:rPr lang="en-US" b="1" dirty="0">
                <a:solidFill>
                  <a:srgbClr val="C00000"/>
                </a:solidFill>
              </a:rPr>
              <a:t>new findings</a:t>
            </a:r>
          </a:p>
          <a:p>
            <a:pPr marL="0" indent="0">
              <a:buNone/>
            </a:pPr>
            <a:endParaRPr lang="en-US" b="1" dirty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en-US" b="1" dirty="0">
              <a:solidFill>
                <a:srgbClr val="C00000"/>
              </a:solidFill>
            </a:endParaRPr>
          </a:p>
          <a:p>
            <a:r>
              <a:rPr lang="en-US" dirty="0"/>
              <a:t>Missing </a:t>
            </a:r>
            <a:r>
              <a:rPr lang="en-US" b="1" dirty="0">
                <a:solidFill>
                  <a:srgbClr val="C00000"/>
                </a:solidFill>
              </a:rPr>
              <a:t>unifying hypotheses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55D61D-68DF-4FD9-9A04-A8BCEB70FD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10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554155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2C683F1-BB5F-4F47-B83F-999257F80B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42225" y="833380"/>
            <a:ext cx="5888095" cy="588809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2778A4D-D4DA-4342-97FC-D15B4CB2C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Resource unpredictability and HR: a unifying framework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566E82-2C41-4AA5-9B04-959C5C3DB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11</a:t>
            </a:fld>
            <a:endParaRPr lang="en-CA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B52F735-4354-4B25-9B4A-89C4208BF228}"/>
              </a:ext>
            </a:extLst>
          </p:cNvPr>
          <p:cNvSpPr txBox="1"/>
          <p:nvPr/>
        </p:nvSpPr>
        <p:spPr>
          <a:xfrm>
            <a:off x="5639446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3A472E5-59A5-4EA1-BB70-CF7B64261BD9}"/>
              </a:ext>
            </a:extLst>
          </p:cNvPr>
          <p:cNvGrpSpPr/>
          <p:nvPr/>
        </p:nvGrpSpPr>
        <p:grpSpPr>
          <a:xfrm>
            <a:off x="276593" y="1132829"/>
            <a:ext cx="3533795" cy="5223521"/>
            <a:chOff x="119113" y="1132829"/>
            <a:chExt cx="3533795" cy="522352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8FFE296-66A2-4B75-ABB6-8151895477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9682" t="17575" r="70608" b="43871"/>
            <a:stretch/>
          </p:blipFill>
          <p:spPr>
            <a:xfrm>
              <a:off x="685873" y="1132829"/>
              <a:ext cx="2172474" cy="2309741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2A04933-542F-4B75-9BE4-BAD2E5392D3E}"/>
                </a:ext>
              </a:extLst>
            </p:cNvPr>
            <p:cNvSpPr txBox="1"/>
            <p:nvPr/>
          </p:nvSpPr>
          <p:spPr>
            <a:xfrm>
              <a:off x="119113" y="5989628"/>
              <a:ext cx="3533795" cy="3667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CA" sz="900" dirty="0" err="1"/>
                <a:t>Showshoe</a:t>
              </a:r>
              <a:r>
                <a:rPr lang="en-CA" sz="900" dirty="0"/>
                <a:t> hares, photos by </a:t>
              </a:r>
              <a:r>
                <a:rPr lang="en-GB" sz="900" dirty="0"/>
                <a:t>D. Gordon and</a:t>
              </a:r>
            </a:p>
            <a:p>
              <a:pPr algn="ctr"/>
              <a:r>
                <a:rPr lang="en-GB" sz="900" dirty="0"/>
                <a:t>E. Robertson (bottom), </a:t>
              </a:r>
              <a:r>
                <a:rPr lang="en-CA" sz="900" dirty="0"/>
                <a:t>CC BY-SA 3.0, via Wikimedia  Commons</a:t>
              </a:r>
            </a:p>
          </p:txBody>
        </p:sp>
        <p:pic>
          <p:nvPicPr>
            <p:cNvPr id="10" name="Picture 9" descr="A picture containing lagomorph, mammal, snow, outdoor&#10;&#10;Description automatically generated">
              <a:extLst>
                <a:ext uri="{FF2B5EF4-FFF2-40B4-BE49-F238E27FC236}">
                  <a16:creationId xmlns:a16="http://schemas.microsoft.com/office/drawing/2014/main" id="{EE3F344A-68E2-46E0-A14C-1D07BB1F129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0560" y="3605229"/>
              <a:ext cx="2437329" cy="2306418"/>
            </a:xfrm>
            <a:prstGeom prst="rect">
              <a:avLst/>
            </a:prstGeom>
          </p:spPr>
        </p:pic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793EAB8-CA43-4B2F-8286-2D904846D4A0}"/>
              </a:ext>
            </a:extLst>
          </p:cNvPr>
          <p:cNvCxnSpPr>
            <a:cxnSpLocks/>
          </p:cNvCxnSpPr>
          <p:nvPr/>
        </p:nvCxnSpPr>
        <p:spPr>
          <a:xfrm flipV="1">
            <a:off x="3556000" y="3437589"/>
            <a:ext cx="2083446" cy="4981"/>
          </a:xfrm>
          <a:prstGeom prst="straightConnector1">
            <a:avLst/>
          </a:prstGeom>
          <a:ln w="152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66649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78A4D-D4DA-4342-97FC-D15B4CB2C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9070"/>
            <a:ext cx="10515600" cy="315912"/>
          </a:xfrm>
        </p:spPr>
        <p:txBody>
          <a:bodyPr/>
          <a:lstStyle/>
          <a:p>
            <a:r>
              <a:rPr lang="en-CA" dirty="0"/>
              <a:t>Simulating animal movement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566E82-2C41-4AA5-9B04-959C5C3DB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12</a:t>
            </a:fld>
            <a:endParaRPr lang="en-CA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3DBBE4B-2459-B204-51F0-9B09AD3274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89446" y="957077"/>
            <a:ext cx="7315215" cy="548641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0E9AA5E-9EB7-4CDB-ACE2-DC14BA50FD45}"/>
              </a:ext>
            </a:extLst>
          </p:cNvPr>
          <p:cNvSpPr/>
          <p:nvPr/>
        </p:nvSpPr>
        <p:spPr>
          <a:xfrm>
            <a:off x="3466531" y="814316"/>
            <a:ext cx="6814782" cy="53908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0A2B3A0-F89C-411A-B47F-AA0EA666E69F}"/>
              </a:ext>
            </a:extLst>
          </p:cNvPr>
          <p:cNvSpPr/>
          <p:nvPr/>
        </p:nvSpPr>
        <p:spPr>
          <a:xfrm>
            <a:off x="3038901" y="1951630"/>
            <a:ext cx="400335" cy="344833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1E5478E-2705-4D7E-BB1B-4BDB21A43C52}"/>
              </a:ext>
            </a:extLst>
          </p:cNvPr>
          <p:cNvSpPr/>
          <p:nvPr/>
        </p:nvSpPr>
        <p:spPr>
          <a:xfrm rot="5400000">
            <a:off x="5465928" y="4592873"/>
            <a:ext cx="400335" cy="344833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057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78A4D-D4DA-4342-97FC-D15B4CB2C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9070"/>
            <a:ext cx="10515600" cy="315912"/>
          </a:xfrm>
        </p:spPr>
        <p:txBody>
          <a:bodyPr/>
          <a:lstStyle/>
          <a:p>
            <a:r>
              <a:rPr lang="en-CA" dirty="0"/>
              <a:t>Simulating animal movement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566E82-2C41-4AA5-9B04-959C5C3DB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13</a:t>
            </a:fld>
            <a:endParaRPr lang="en-CA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3DBBE4B-2459-B204-51F0-9B09AD3274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89446" y="957077"/>
            <a:ext cx="7315215" cy="548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8677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78A4D-D4DA-4342-97FC-D15B4CB2C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9070"/>
            <a:ext cx="10515600" cy="315912"/>
          </a:xfrm>
        </p:spPr>
        <p:txBody>
          <a:bodyPr/>
          <a:lstStyle/>
          <a:p>
            <a:r>
              <a:rPr lang="en-CA" dirty="0"/>
              <a:t>Simulating animal movement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566E82-2C41-4AA5-9B04-959C5C3DB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14</a:t>
            </a:fld>
            <a:endParaRPr lang="en-CA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4BEE79C-BD2E-C982-72EA-872DCB1066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89446" y="957077"/>
            <a:ext cx="7315215" cy="548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6716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78A4D-D4DA-4342-97FC-D15B4CB2C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9070"/>
            <a:ext cx="10515600" cy="315912"/>
          </a:xfrm>
        </p:spPr>
        <p:txBody>
          <a:bodyPr/>
          <a:lstStyle/>
          <a:p>
            <a:r>
              <a:rPr lang="en-CA" dirty="0"/>
              <a:t>Relationships can be complicated…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566E82-2C41-4AA5-9B04-959C5C3DB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15</a:t>
            </a:fld>
            <a:endParaRPr lang="en-C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68C443-FC9A-4347-864C-ADEEB54558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501" y="812284"/>
            <a:ext cx="10390632" cy="584299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B109032-0AE4-7E8F-CCF0-676236D3D3D9}"/>
              </a:ext>
            </a:extLst>
          </p:cNvPr>
          <p:cNvSpPr txBox="1"/>
          <p:nvPr/>
        </p:nvSpPr>
        <p:spPr>
          <a:xfrm flipH="1">
            <a:off x="6096000" y="729218"/>
            <a:ext cx="215247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dirty="0"/>
              <a:t>Resource abundance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074A4E-AB11-E910-1270-98B17FF4AA32}"/>
              </a:ext>
            </a:extLst>
          </p:cNvPr>
          <p:cNvSpPr txBox="1"/>
          <p:nvPr/>
        </p:nvSpPr>
        <p:spPr>
          <a:xfrm rot="16200000" flipH="1">
            <a:off x="-481930" y="4011972"/>
            <a:ext cx="259198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Resource unpredictability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860FE2-E812-F222-EC3C-9745C89405C9}"/>
              </a:ext>
            </a:extLst>
          </p:cNvPr>
          <p:cNvSpPr txBox="1"/>
          <p:nvPr/>
        </p:nvSpPr>
        <p:spPr>
          <a:xfrm rot="16200000" flipH="1">
            <a:off x="1615100" y="4061421"/>
            <a:ext cx="259198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Home range size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7F73F2D-1AA2-4420-B985-9D41147B9F15}"/>
              </a:ext>
            </a:extLst>
          </p:cNvPr>
          <p:cNvSpPr/>
          <p:nvPr/>
        </p:nvSpPr>
        <p:spPr>
          <a:xfrm>
            <a:off x="523164" y="1373875"/>
            <a:ext cx="2203262" cy="528140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FFA7D9F-FE93-42C3-BF49-443931E44275}"/>
              </a:ext>
            </a:extLst>
          </p:cNvPr>
          <p:cNvSpPr/>
          <p:nvPr/>
        </p:nvSpPr>
        <p:spPr>
          <a:xfrm>
            <a:off x="2784143" y="2115403"/>
            <a:ext cx="8569657" cy="45272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B1E0445-5A18-4EFE-9FFC-B719CE603A9C}"/>
              </a:ext>
            </a:extLst>
          </p:cNvPr>
          <p:cNvSpPr/>
          <p:nvPr/>
        </p:nvSpPr>
        <p:spPr>
          <a:xfrm>
            <a:off x="2726426" y="799618"/>
            <a:ext cx="8687073" cy="13157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348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78A4D-D4DA-4342-97FC-D15B4CB2C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…but they can also be simple!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566E82-2C41-4AA5-9B04-959C5C3DB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16</a:t>
            </a:fld>
            <a:endParaRPr lang="en-C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C874A3-F155-04D2-E9B7-AF098E664D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7259" y="1559443"/>
            <a:ext cx="11177480" cy="4470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8903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B16F410D-E10C-E160-A93F-C99658DBBA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589" y="956791"/>
            <a:ext cx="10972822" cy="5486411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40DE85A9-0EBB-A183-7942-401E3A7BE44F}"/>
              </a:ext>
            </a:extLst>
          </p:cNvPr>
          <p:cNvSpPr/>
          <p:nvPr/>
        </p:nvSpPr>
        <p:spPr>
          <a:xfrm>
            <a:off x="6096000" y="4612766"/>
            <a:ext cx="5659995" cy="17730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46954DD-1511-9467-81AE-27AC2A1582E5}"/>
              </a:ext>
            </a:extLst>
          </p:cNvPr>
          <p:cNvSpPr/>
          <p:nvPr/>
        </p:nvSpPr>
        <p:spPr>
          <a:xfrm>
            <a:off x="6096000" y="2741687"/>
            <a:ext cx="5659995" cy="184469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DA23565-CBA4-84E7-C647-2A85005424A7}"/>
              </a:ext>
            </a:extLst>
          </p:cNvPr>
          <p:cNvSpPr/>
          <p:nvPr/>
        </p:nvSpPr>
        <p:spPr>
          <a:xfrm>
            <a:off x="6151027" y="942295"/>
            <a:ext cx="5659995" cy="17730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778A4D-D4DA-4342-97FC-D15B4CB2C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9071"/>
            <a:ext cx="10515600" cy="315912"/>
          </a:xfrm>
        </p:spPr>
        <p:txBody>
          <a:bodyPr/>
          <a:lstStyle/>
          <a:p>
            <a:r>
              <a:rPr lang="en-CA" dirty="0"/>
              <a:t>Complex relationships in “real data”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566E82-2C41-4AA5-9B04-959C5C3DB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17</a:t>
            </a:fld>
            <a:endParaRPr lang="en-CA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677CBE5-018F-C1E2-12D3-1E553BA76B6E}"/>
              </a:ext>
            </a:extLst>
          </p:cNvPr>
          <p:cNvSpPr/>
          <p:nvPr/>
        </p:nvSpPr>
        <p:spPr>
          <a:xfrm>
            <a:off x="1008743" y="3534228"/>
            <a:ext cx="5087257" cy="28992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4" name="Picture 3" descr="A picture containing outdoor, ground, tapir, grass&#10;&#10;Description automatically generated">
            <a:extLst>
              <a:ext uri="{FF2B5EF4-FFF2-40B4-BE49-F238E27FC236}">
                <a16:creationId xmlns:a16="http://schemas.microsoft.com/office/drawing/2014/main" id="{2D25BCBB-A1B4-4098-CFDA-2F255C511F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9960" y="956791"/>
            <a:ext cx="2712342" cy="22703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9223807-D41A-1FD8-A0B6-FE593205F36F}"/>
              </a:ext>
            </a:extLst>
          </p:cNvPr>
          <p:cNvSpPr txBox="1"/>
          <p:nvPr/>
        </p:nvSpPr>
        <p:spPr>
          <a:xfrm>
            <a:off x="1964185" y="3233756"/>
            <a:ext cx="322389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900" dirty="0"/>
              <a:t>Tapir, photo by </a:t>
            </a:r>
            <a:r>
              <a:rPr lang="en-CA" sz="900" dirty="0" err="1"/>
              <a:t>Vauxford</a:t>
            </a:r>
            <a:r>
              <a:rPr lang="en-CA" sz="900" dirty="0"/>
              <a:t>, CC BY-SA 4.0, via Wikimedia Commons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4D3A8EB-C69C-4BEB-AAF6-B3DBD982AA69}"/>
              </a:ext>
            </a:extLst>
          </p:cNvPr>
          <p:cNvSpPr/>
          <p:nvPr/>
        </p:nvSpPr>
        <p:spPr>
          <a:xfrm>
            <a:off x="6668145" y="759417"/>
            <a:ext cx="1204994" cy="573951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607DE59-75F3-47D5-990B-F250211AD735}"/>
              </a:ext>
            </a:extLst>
          </p:cNvPr>
          <p:cNvSpPr/>
          <p:nvPr/>
        </p:nvSpPr>
        <p:spPr>
          <a:xfrm>
            <a:off x="8292887" y="756826"/>
            <a:ext cx="901482" cy="573951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FD364D2-AF56-412A-8A0C-57269DC2F95F}"/>
              </a:ext>
            </a:extLst>
          </p:cNvPr>
          <p:cNvSpPr/>
          <p:nvPr/>
        </p:nvSpPr>
        <p:spPr>
          <a:xfrm>
            <a:off x="10567264" y="761999"/>
            <a:ext cx="755538" cy="573951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847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0" grpId="0" animBg="1"/>
      <p:bldP spid="19" grpId="0" animBg="1"/>
      <p:bldP spid="18" grpId="0" animBg="1"/>
      <p:bldP spid="6" grpId="0"/>
      <p:bldP spid="3" grpId="0" animBg="1"/>
      <p:bldP spid="3" grpId="1" animBg="1"/>
      <p:bldP spid="12" grpId="0" animBg="1"/>
      <p:bldP spid="12" grpId="1" animBg="1"/>
      <p:bldP spid="14" grpId="0" animBg="1"/>
      <p:bldP spid="14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266EDC-6FDA-403F-A9A1-9431184B9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18</a:t>
            </a:fld>
            <a:endParaRPr lang="en-C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4EABDA-36B2-1029-AC31-F14BCA36BE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7258" y="1559443"/>
            <a:ext cx="11177480" cy="4470992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7AE2412-F971-BD94-3B20-34D92B790C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15912"/>
          </a:xfrm>
        </p:spPr>
        <p:txBody>
          <a:bodyPr/>
          <a:lstStyle/>
          <a:p>
            <a:r>
              <a:rPr lang="en-CA" dirty="0"/>
              <a:t>Simple relationships in “real data”!</a:t>
            </a:r>
          </a:p>
        </p:txBody>
      </p:sp>
    </p:spTree>
    <p:extLst>
      <p:ext uri="{BB962C8B-B14F-4D97-AF65-F5344CB8AC3E}">
        <p14:creationId xmlns:p14="http://schemas.microsoft.com/office/powerpoint/2010/main" val="42852254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C66EB9-7558-4366-A892-F533834DE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439AE0-F3A5-4231-BEF0-7EA61E17F1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860425"/>
            <a:ext cx="10583488" cy="5316538"/>
          </a:xfrm>
        </p:spPr>
        <p:txBody>
          <a:bodyPr anchor="ctr" anchorCtr="0">
            <a:normAutofit/>
          </a:bodyPr>
          <a:lstStyle/>
          <a:p>
            <a:pPr marL="0" indent="0">
              <a:buNone/>
            </a:pPr>
            <a:r>
              <a:rPr lang="en-CA" dirty="0"/>
              <a:t>Home range size:</a:t>
            </a:r>
            <a:endParaRPr lang="en-CA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>
              <a:buClr>
                <a:schemeClr val="tx1"/>
              </a:buClr>
            </a:pPr>
            <a:r>
              <a:rPr lang="en-CA" b="1" dirty="0">
                <a:solidFill>
                  <a:srgbClr val="C00000"/>
                </a:solidFill>
              </a:rPr>
              <a:t>Decreases nonlinearly</a:t>
            </a:r>
            <a:r>
              <a:rPr lang="en-CA" dirty="0"/>
              <a:t> with resource abundance</a:t>
            </a:r>
          </a:p>
          <a:p>
            <a:pPr>
              <a:buClr>
                <a:schemeClr val="tx1"/>
              </a:buClr>
            </a:pPr>
            <a:r>
              <a:rPr lang="en-CA" b="1" dirty="0">
                <a:solidFill>
                  <a:srgbClr val="C00000"/>
                </a:solidFill>
              </a:rPr>
              <a:t>Increases nonlinearly</a:t>
            </a:r>
            <a:r>
              <a:rPr lang="en-CA" dirty="0"/>
              <a:t> with resource unpredictability</a:t>
            </a:r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r>
              <a:rPr lang="en-CA" dirty="0"/>
              <a:t>Use new </a:t>
            </a:r>
            <a:r>
              <a:rPr lang="en-CA" b="1" dirty="0">
                <a:solidFill>
                  <a:srgbClr val="C00000"/>
                </a:solidFill>
              </a:rPr>
              <a:t>generalized relationship</a:t>
            </a:r>
            <a:r>
              <a:rPr lang="en-CA" dirty="0"/>
              <a:t> to:</a:t>
            </a:r>
          </a:p>
          <a:p>
            <a:r>
              <a:rPr lang="en-CA" dirty="0"/>
              <a:t>Estimate common behaviors</a:t>
            </a:r>
          </a:p>
          <a:p>
            <a:r>
              <a:rPr lang="en-CA" dirty="0"/>
              <a:t>Test if all mammals behave similarly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266EDC-6FDA-403F-A9A1-9431184B9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19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238628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ED3D7B8-6FD5-4338-B80F-87ACC91ADD4B}"/>
              </a:ext>
            </a:extLst>
          </p:cNvPr>
          <p:cNvGrpSpPr/>
          <p:nvPr/>
        </p:nvGrpSpPr>
        <p:grpSpPr>
          <a:xfrm>
            <a:off x="6019899" y="813155"/>
            <a:ext cx="5309356" cy="4239654"/>
            <a:chOff x="6743797" y="813155"/>
            <a:chExt cx="5309356" cy="4239654"/>
          </a:xfrm>
        </p:grpSpPr>
        <p:pic>
          <p:nvPicPr>
            <p:cNvPr id="31" name="Picture 30" descr="A picture containing mammal, squirrel&#10;&#10;Description automatically generated">
              <a:extLst>
                <a:ext uri="{FF2B5EF4-FFF2-40B4-BE49-F238E27FC236}">
                  <a16:creationId xmlns:a16="http://schemas.microsoft.com/office/drawing/2014/main" id="{FE39A71F-6029-D5E6-E644-3674D1A6CC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43797" y="1143704"/>
              <a:ext cx="5212140" cy="3909105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85E6E20-290E-EB79-58B1-9DDF6609E01D}"/>
                </a:ext>
              </a:extLst>
            </p:cNvPr>
            <p:cNvSpPr txBox="1"/>
            <p:nvPr/>
          </p:nvSpPr>
          <p:spPr>
            <a:xfrm>
              <a:off x="6743797" y="813155"/>
              <a:ext cx="530935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CA" sz="900" dirty="0"/>
                <a:t>Foraging chipmunk, photo by Prashant Saini,</a:t>
              </a:r>
            </a:p>
            <a:p>
              <a:pPr algn="r"/>
              <a:r>
                <a:rPr lang="en-CA" sz="900" dirty="0"/>
                <a:t>CC BY-SA 4.0, via Wikimedia Commons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976216EB-6996-31AA-B462-4D64CE91042F}"/>
              </a:ext>
            </a:extLst>
          </p:cNvPr>
          <p:cNvGrpSpPr/>
          <p:nvPr/>
        </p:nvGrpSpPr>
        <p:grpSpPr>
          <a:xfrm>
            <a:off x="4537493" y="807561"/>
            <a:ext cx="6808311" cy="4273112"/>
            <a:chOff x="5318720" y="608879"/>
            <a:chExt cx="6808311" cy="4273112"/>
          </a:xfrm>
        </p:grpSpPr>
        <p:pic>
          <p:nvPicPr>
            <p:cNvPr id="20" name="Picture 19" descr="A picture containing outdoor, herd, sky, mammal&#10;&#10;Description automatically generated">
              <a:extLst>
                <a:ext uri="{FF2B5EF4-FFF2-40B4-BE49-F238E27FC236}">
                  <a16:creationId xmlns:a16="http://schemas.microsoft.com/office/drawing/2014/main" id="{E9AF2D5D-D277-EB74-E222-27B68AA522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18720" y="972886"/>
              <a:ext cx="6808311" cy="3909105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2ADC45B-5700-9121-E164-119EB205E25A}"/>
                </a:ext>
              </a:extLst>
            </p:cNvPr>
            <p:cNvSpPr txBox="1"/>
            <p:nvPr/>
          </p:nvSpPr>
          <p:spPr>
            <a:xfrm>
              <a:off x="5977520" y="608879"/>
              <a:ext cx="6133714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r"/>
              <a:r>
                <a:rPr lang="en-CA" sz="900" dirty="0"/>
                <a:t>African buffalos drinking at a pond</a:t>
              </a:r>
            </a:p>
            <a:p>
              <a:pPr algn="r"/>
              <a:r>
                <a:rPr lang="en-CA" sz="900" dirty="0"/>
                <a:t>photo by </a:t>
              </a:r>
              <a:r>
                <a:rPr lang="en-CA" sz="900" dirty="0" err="1"/>
                <a:t>safaritravelplus</a:t>
              </a:r>
              <a:r>
                <a:rPr lang="en-CA" sz="900" dirty="0"/>
                <a:t>, CC0, via Wikimedia Commons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93913F9B-3B4D-6A65-F9C0-EE85C47D2973}"/>
              </a:ext>
            </a:extLst>
          </p:cNvPr>
          <p:cNvGrpSpPr/>
          <p:nvPr/>
        </p:nvGrpSpPr>
        <p:grpSpPr>
          <a:xfrm>
            <a:off x="4484634" y="553943"/>
            <a:ext cx="6914028" cy="4529727"/>
            <a:chOff x="5290157" y="523082"/>
            <a:chExt cx="6801197" cy="4529727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77A9B6CC-80E3-F68B-5778-BFE947D4FA1D}"/>
                </a:ext>
              </a:extLst>
            </p:cNvPr>
            <p:cNvSpPr/>
            <p:nvPr/>
          </p:nvSpPr>
          <p:spPr>
            <a:xfrm>
              <a:off x="5290157" y="523082"/>
              <a:ext cx="6801197" cy="45297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D7C0778A-1C37-BF8C-0E5A-01F5831903DA}"/>
                </a:ext>
              </a:extLst>
            </p:cNvPr>
            <p:cNvGrpSpPr/>
            <p:nvPr/>
          </p:nvGrpSpPr>
          <p:grpSpPr>
            <a:xfrm>
              <a:off x="6127962" y="901290"/>
              <a:ext cx="5503215" cy="3947701"/>
              <a:chOff x="6155871" y="832459"/>
              <a:chExt cx="5503215" cy="3947701"/>
            </a:xfrm>
          </p:grpSpPr>
          <p:pic>
            <p:nvPicPr>
              <p:cNvPr id="41" name="Picture 40" descr="A picture containing grass, outdoor, mammal, hay&#10;&#10;Description automatically generated">
                <a:extLst>
                  <a:ext uri="{FF2B5EF4-FFF2-40B4-BE49-F238E27FC236}">
                    <a16:creationId xmlns:a16="http://schemas.microsoft.com/office/drawing/2014/main" id="{AEDB6038-4EC3-65FD-128C-256B55AE38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40343" y="1166103"/>
                <a:ext cx="4818743" cy="3614057"/>
              </a:xfrm>
              <a:prstGeom prst="rect">
                <a:avLst/>
              </a:prstGeom>
            </p:spPr>
          </p:pic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4D7DE7E7-C9CA-B232-B67C-0815C89DFB9C}"/>
                  </a:ext>
                </a:extLst>
              </p:cNvPr>
              <p:cNvSpPr txBox="1"/>
              <p:nvPr/>
            </p:nvSpPr>
            <p:spPr>
              <a:xfrm>
                <a:off x="6155871" y="832459"/>
                <a:ext cx="550321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CA" sz="900" dirty="0"/>
                  <a:t>Black hills marmot, photo by </a:t>
                </a:r>
                <a:r>
                  <a:rPr lang="en-CA" sz="900" dirty="0" err="1"/>
                  <a:t>Njschock</a:t>
                </a:r>
                <a:r>
                  <a:rPr lang="en-CA" sz="900" dirty="0"/>
                  <a:t>,</a:t>
                </a:r>
              </a:p>
              <a:p>
                <a:pPr algn="r"/>
                <a:r>
                  <a:rPr lang="en-CA" sz="900" dirty="0"/>
                  <a:t>CC BY-SA 3.0, via Wikimedia Commons</a:t>
                </a:r>
              </a:p>
            </p:txBody>
          </p:sp>
        </p:grp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C1493D57-0EDA-6171-FB54-3D17D0728B8F}"/>
              </a:ext>
            </a:extLst>
          </p:cNvPr>
          <p:cNvGrpSpPr/>
          <p:nvPr/>
        </p:nvGrpSpPr>
        <p:grpSpPr>
          <a:xfrm>
            <a:off x="5921931" y="876886"/>
            <a:ext cx="5055099" cy="4161722"/>
            <a:chOff x="1685480" y="4616589"/>
            <a:chExt cx="5055099" cy="4161722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2AD9968-7A58-D5E4-B61A-3F86246B3106}"/>
                </a:ext>
              </a:extLst>
            </p:cNvPr>
            <p:cNvSpPr txBox="1"/>
            <p:nvPr/>
          </p:nvSpPr>
          <p:spPr>
            <a:xfrm>
              <a:off x="1709947" y="4616589"/>
              <a:ext cx="501784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r"/>
              <a:r>
                <a:rPr lang="en-CA" sz="900" dirty="0"/>
                <a:t>Mother elephant with offspring,</a:t>
              </a:r>
            </a:p>
            <a:p>
              <a:pPr algn="r"/>
              <a:r>
                <a:rPr lang="en-CA" sz="900" dirty="0"/>
                <a:t>photo by </a:t>
              </a:r>
              <a:r>
                <a:rPr lang="en-CA" sz="900" dirty="0" err="1"/>
                <a:t>Floodmfx</a:t>
              </a:r>
              <a:r>
                <a:rPr lang="en-CA" sz="900" dirty="0"/>
                <a:t>, CC0, via Wikimedia Commons</a:t>
              </a:r>
            </a:p>
          </p:txBody>
        </p:sp>
        <p:pic>
          <p:nvPicPr>
            <p:cNvPr id="29" name="Picture 28" descr="A picture containing grass, outdoor, sky, elephant&#10;&#10;Description automatically generated">
              <a:extLst>
                <a:ext uri="{FF2B5EF4-FFF2-40B4-BE49-F238E27FC236}">
                  <a16:creationId xmlns:a16="http://schemas.microsoft.com/office/drawing/2014/main" id="{491BED24-4A48-02D5-D1BA-C2448DF00E9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85480" y="4986987"/>
              <a:ext cx="5055099" cy="3791324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2778A4D-D4DA-4342-97FC-D15B4CB2C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315912"/>
          </a:xfrm>
        </p:spPr>
        <p:txBody>
          <a:bodyPr/>
          <a:lstStyle/>
          <a:p>
            <a:r>
              <a:rPr lang="en-CA" dirty="0"/>
              <a:t>Why do animals move?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41F96F-D512-4334-8F42-69666439EB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860424"/>
            <a:ext cx="7700237" cy="5709933"/>
          </a:xfrm>
        </p:spPr>
        <p:txBody>
          <a:bodyPr anchor="ctr">
            <a:normAutofit/>
          </a:bodyPr>
          <a:lstStyle/>
          <a:p>
            <a:r>
              <a:rPr lang="en-CA" dirty="0"/>
              <a:t>Food/nutrients</a:t>
            </a:r>
          </a:p>
          <a:p>
            <a:r>
              <a:rPr lang="en-CA" dirty="0"/>
              <a:t>Water</a:t>
            </a:r>
          </a:p>
          <a:p>
            <a:r>
              <a:rPr lang="en-CA" dirty="0"/>
              <a:t>New den/nest</a:t>
            </a:r>
          </a:p>
          <a:p>
            <a:r>
              <a:rPr lang="en-CA" dirty="0"/>
              <a:t>Mate/group</a:t>
            </a:r>
          </a:p>
          <a:p>
            <a:r>
              <a:rPr lang="en-CA" dirty="0"/>
              <a:t>And many other causes…</a:t>
            </a:r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r>
              <a:rPr lang="en-CA" dirty="0"/>
              <a:t>Use </a:t>
            </a:r>
            <a:r>
              <a:rPr lang="en-CA" b="1" dirty="0">
                <a:solidFill>
                  <a:srgbClr val="C00000"/>
                </a:solidFill>
              </a:rPr>
              <a:t>home range size</a:t>
            </a:r>
            <a:r>
              <a:rPr lang="en-CA" dirty="0"/>
              <a:t> as a proxy for all needs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566E82-2C41-4AA5-9B04-959C5C3DB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2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842951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C66EB9-7558-4366-A892-F533834DE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What’s next?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439AE0-F3A5-4231-BEF0-7EA61E17F1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860425"/>
            <a:ext cx="10583488" cy="5316538"/>
          </a:xfrm>
        </p:spPr>
        <p:txBody>
          <a:bodyPr anchor="ctr" anchorCtr="0">
            <a:normAutofit/>
          </a:bodyPr>
          <a:lstStyle/>
          <a:p>
            <a:r>
              <a:rPr lang="en-CA" dirty="0"/>
              <a:t>Repeat analysis for 2,000+ animals (80+ species)</a:t>
            </a:r>
          </a:p>
          <a:p>
            <a:pPr marL="0" indent="0">
              <a:buNone/>
            </a:pPr>
            <a:endParaRPr lang="en-CA" dirty="0"/>
          </a:p>
          <a:p>
            <a:r>
              <a:rPr lang="en-CA" dirty="0"/>
              <a:t>Estimate </a:t>
            </a:r>
            <a:r>
              <a:rPr lang="en-CA" b="1" dirty="0">
                <a:solidFill>
                  <a:srgbClr val="C00000"/>
                </a:solidFill>
              </a:rPr>
              <a:t>behaviors</a:t>
            </a:r>
            <a:r>
              <a:rPr lang="en-CA" dirty="0"/>
              <a:t>:</a:t>
            </a:r>
          </a:p>
          <a:p>
            <a:pPr lvl="1"/>
            <a:r>
              <a:rPr lang="en-CA" dirty="0"/>
              <a:t>Between populations</a:t>
            </a:r>
          </a:p>
          <a:p>
            <a:pPr lvl="1"/>
            <a:r>
              <a:rPr lang="en-CA" dirty="0"/>
              <a:t>Between species</a:t>
            </a:r>
          </a:p>
          <a:p>
            <a:pPr marL="0" indent="0">
              <a:buNone/>
            </a:pPr>
            <a:endParaRPr lang="en-CA" dirty="0"/>
          </a:p>
          <a:p>
            <a:r>
              <a:rPr lang="en-CA" dirty="0"/>
              <a:t>Test for </a:t>
            </a:r>
            <a:r>
              <a:rPr lang="en-CA" b="1" dirty="0">
                <a:solidFill>
                  <a:srgbClr val="C00000"/>
                </a:solidFill>
              </a:rPr>
              <a:t>common behavior</a:t>
            </a:r>
            <a:r>
              <a:rPr lang="en-CA" dirty="0"/>
              <a:t> between all mammals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266EDC-6FDA-403F-A9A1-9431184B9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20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571249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94E72-347E-4E36-935E-BCA45A84B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Acknowledgements</a:t>
            </a:r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F3135013-3128-4630-A94E-F1DC86BA7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0000" y="6356350"/>
            <a:ext cx="720000" cy="365125"/>
          </a:xfrm>
        </p:spPr>
        <p:txBody>
          <a:bodyPr/>
          <a:lstStyle/>
          <a:p>
            <a:fld id="{AE8FF73E-95BF-4E5E-8039-3219E3426DBA}" type="slidenum">
              <a:rPr lang="en-CA" smtClean="0"/>
              <a:pPr/>
              <a:t>21</a:t>
            </a:fld>
            <a:endParaRPr lang="en-CA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1B94EBB-6D6B-4825-A424-9CE8AA7D01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39369" y="4917870"/>
            <a:ext cx="2753424" cy="11013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9CC9A19-3447-4C2F-BC3D-BE16806F31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9002" y="4917870"/>
            <a:ext cx="2542052" cy="10888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2FE9185-DDEB-404A-A148-D236615D68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4440" y="5807458"/>
            <a:ext cx="2103120" cy="63093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859567-3366-43C6-AC0D-ACE7EC56BA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39663" y="2047240"/>
            <a:ext cx="7112674" cy="276352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58112F8-FE51-4E8E-A394-A9AB9B196A8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3550" y="1454189"/>
            <a:ext cx="3072956" cy="84899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FAE359B-75DD-48B7-AAC5-9235FDEC7ED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6669" y="649818"/>
            <a:ext cx="1158662" cy="115866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0E8E263-538B-4B2A-845B-C9A2EF13162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7762" y="1595999"/>
            <a:ext cx="2276638" cy="565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9317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C66EB9-7558-4366-A892-F533834DE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439AE0-F3A5-4231-BEF0-7EA61E17F1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860425"/>
            <a:ext cx="10583488" cy="5316538"/>
          </a:xfrm>
        </p:spPr>
        <p:txBody>
          <a:bodyPr anchor="ctr" anchorCtr="0">
            <a:normAutofit/>
          </a:bodyPr>
          <a:lstStyle/>
          <a:p>
            <a:pPr marL="0" indent="0">
              <a:buNone/>
            </a:pPr>
            <a:r>
              <a:rPr lang="en-CA" dirty="0"/>
              <a:t>Home range size:</a:t>
            </a:r>
          </a:p>
          <a:p>
            <a:r>
              <a:rPr lang="en-CA" dirty="0"/>
              <a:t>Decreases </a:t>
            </a:r>
            <a:r>
              <a:rPr lang="en-CA" b="1" dirty="0">
                <a:solidFill>
                  <a:srgbClr val="C00000"/>
                </a:solidFill>
              </a:rPr>
              <a:t>nonlinearly</a:t>
            </a:r>
            <a:r>
              <a:rPr lang="en-CA" dirty="0"/>
              <a:t> with resource abundance</a:t>
            </a:r>
          </a:p>
          <a:p>
            <a:r>
              <a:rPr lang="en-CA" dirty="0"/>
              <a:t>Increases </a:t>
            </a:r>
            <a:r>
              <a:rPr lang="en-CA" b="1" dirty="0">
                <a:solidFill>
                  <a:srgbClr val="C00000"/>
                </a:solidFill>
              </a:rPr>
              <a:t>nonlinearly</a:t>
            </a:r>
            <a:r>
              <a:rPr lang="en-CA" dirty="0"/>
              <a:t> with resource unpredictability</a:t>
            </a:r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r>
              <a:rPr lang="en-CA" dirty="0"/>
              <a:t>Use new </a:t>
            </a:r>
            <a:r>
              <a:rPr lang="en-CA" b="1" dirty="0">
                <a:solidFill>
                  <a:srgbClr val="C00000"/>
                </a:solidFill>
              </a:rPr>
              <a:t>generalized relationship</a:t>
            </a:r>
            <a:r>
              <a:rPr lang="en-CA" dirty="0"/>
              <a:t> to:</a:t>
            </a:r>
          </a:p>
          <a:p>
            <a:r>
              <a:rPr lang="en-CA" dirty="0"/>
              <a:t>Estimate common behaviors</a:t>
            </a:r>
          </a:p>
          <a:p>
            <a:r>
              <a:rPr lang="en-CA" dirty="0"/>
              <a:t>Test if all mammals behave similarly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266EDC-6FDA-403F-A9A1-9431184B9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22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5882843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CA30E-00A9-471A-B3BD-84DB25B44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B47B66-70CC-4E3C-80CA-69F8E1C7E1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860424"/>
            <a:ext cx="10824556" cy="5495925"/>
          </a:xfrm>
        </p:spPr>
        <p:txBody>
          <a:bodyPr>
            <a:noAutofit/>
          </a:bodyPr>
          <a:lstStyle/>
          <a:p>
            <a:pPr algn="l"/>
            <a:r>
              <a:rPr lang="en-GB" sz="1600" b="0" i="0" u="none" strike="noStrike" baseline="0" dirty="0" err="1"/>
              <a:t>Bista</a:t>
            </a:r>
            <a:r>
              <a:rPr lang="en-GB" sz="1600" b="0" i="0" u="none" strike="noStrike" baseline="0" dirty="0"/>
              <a:t>, D., G. S. Baxter, N. J. Hudson, S. T. Lama, and P. J. Murray. 2022. Effect of </a:t>
            </a:r>
            <a:r>
              <a:rPr lang="en-CA" sz="1600" b="0" i="0" u="none" strike="noStrike" baseline="0" dirty="0"/>
              <a:t>disturbances and habitat fragmentation on an arboreal habitat specialist mammal using </a:t>
            </a:r>
            <a:r>
              <a:rPr lang="en-GB" sz="1600" b="0" i="0" u="none" strike="noStrike" baseline="0" dirty="0"/>
              <a:t>GPS telemetry: A case of the red panda. Landscape Ecology 37:795–809.</a:t>
            </a:r>
            <a:endParaRPr lang="en-US" sz="1600" b="0" i="0" u="none" strike="noStrike" baseline="0" dirty="0"/>
          </a:p>
          <a:p>
            <a:pPr algn="l"/>
            <a:r>
              <a:rPr lang="en-US" sz="1600" b="0" i="0" u="none" strike="noStrike" baseline="0" dirty="0" err="1"/>
              <a:t>Geremia</a:t>
            </a:r>
            <a:r>
              <a:rPr lang="en-US" sz="1600" b="0" i="0" u="none" strike="noStrike" baseline="0" dirty="0"/>
              <a:t>, C., J. A. Merkle, D. R. </a:t>
            </a:r>
            <a:r>
              <a:rPr lang="en-US" sz="1600" b="0" i="0" u="none" strike="noStrike" baseline="0" dirty="0" err="1"/>
              <a:t>Eacker</a:t>
            </a:r>
            <a:r>
              <a:rPr lang="en-US" sz="1600" b="0" i="0" u="none" strike="noStrike" baseline="0" dirty="0"/>
              <a:t>, R. L. Wallen, P. J. White, M. </a:t>
            </a:r>
            <a:r>
              <a:rPr lang="en-US" sz="1600" b="0" i="0" u="none" strike="noStrike" baseline="0" dirty="0" err="1"/>
              <a:t>Hebblewhite</a:t>
            </a:r>
            <a:r>
              <a:rPr lang="en-US" sz="1600" b="0" i="0" u="none" strike="noStrike" baseline="0" dirty="0"/>
              <a:t>, and M. J. Kauffman. 2019. Migrating bison engineer the green wave. Proceedings of the National Academy of Sciences 116:25707–25713.</a:t>
            </a:r>
            <a:endParaRPr lang="en-CA" sz="1600" dirty="0"/>
          </a:p>
          <a:p>
            <a:pPr algn="l"/>
            <a:r>
              <a:rPr lang="en-US" sz="1600" b="0" i="0" u="none" strike="noStrike" baseline="0" dirty="0" err="1"/>
              <a:t>Herfindal</a:t>
            </a:r>
            <a:r>
              <a:rPr lang="en-US" sz="1600" b="0" i="0" u="none" strike="noStrike" baseline="0" dirty="0"/>
              <a:t>, I., J. D. C. Linnell, J. </a:t>
            </a:r>
            <a:r>
              <a:rPr lang="en-US" sz="1600" b="0" i="0" u="none" strike="noStrike" baseline="0" dirty="0" err="1"/>
              <a:t>Odden</a:t>
            </a:r>
            <a:r>
              <a:rPr lang="en-US" sz="1600" b="0" i="0" u="none" strike="noStrike" baseline="0" dirty="0"/>
              <a:t>, E. B. Nilsen, and R. Andersen. 2005. Prey density, environmental productivity and home-range size in the Eurasian lynx (Lynx lynx). Journal of Zoology 265:63–71.</a:t>
            </a:r>
          </a:p>
          <a:p>
            <a:pPr algn="l"/>
            <a:r>
              <a:rPr lang="en-US" sz="1600" b="0" i="0" u="none" strike="noStrike" baseline="0" dirty="0" err="1"/>
              <a:t>Lucherini</a:t>
            </a:r>
            <a:r>
              <a:rPr lang="en-US" sz="1600" b="0" i="0" u="none" strike="noStrike" baseline="0" dirty="0"/>
              <a:t>, M., and S. Lovari. 1996. Habitat richness affects home range size in the red fox Vulpes vulpes. </a:t>
            </a:r>
            <a:r>
              <a:rPr lang="en-US" sz="1600" b="0" i="0" u="none" strike="noStrike" baseline="0" dirty="0" err="1"/>
              <a:t>Behavioural</a:t>
            </a:r>
            <a:r>
              <a:rPr lang="en-US" sz="1600" b="0" i="0" u="none" strike="noStrike" baseline="0" dirty="0"/>
              <a:t> Processes 36:103–105. </a:t>
            </a:r>
          </a:p>
          <a:p>
            <a:pPr algn="l"/>
            <a:r>
              <a:rPr lang="en-US" sz="1600" b="0" i="0" u="none" strike="noStrike" baseline="0" dirty="0"/>
              <a:t>Nilsen, E. B., I. </a:t>
            </a:r>
            <a:r>
              <a:rPr lang="en-US" sz="1600" b="0" i="0" u="none" strike="noStrike" baseline="0" dirty="0" err="1"/>
              <a:t>Herfindal</a:t>
            </a:r>
            <a:r>
              <a:rPr lang="en-US" sz="1600" b="0" i="0" u="none" strike="noStrike" baseline="0" dirty="0"/>
              <a:t>, and J. D. C. Linnell. 2005. Can intra-specific variation in carnivore home-range size be explained using remote-sensing estimates of environmental productivity? </a:t>
            </a:r>
            <a:r>
              <a:rPr lang="en-US" sz="1600" b="0" i="0" u="none" strike="noStrike" baseline="0" dirty="0" err="1"/>
              <a:t>Écoscience</a:t>
            </a:r>
            <a:r>
              <a:rPr lang="en-US" sz="1600" b="0" i="0" u="none" strike="noStrike" baseline="0" dirty="0"/>
              <a:t> 12:68–75.</a:t>
            </a:r>
          </a:p>
          <a:p>
            <a:pPr algn="l"/>
            <a:r>
              <a:rPr lang="en-US" sz="1600" b="0" i="0" u="none" strike="noStrike" baseline="0" dirty="0"/>
              <a:t>Relyea, R. A., R. K. Lawrence, and S. </a:t>
            </a:r>
            <a:r>
              <a:rPr lang="en-US" sz="1600" b="0" i="0" u="none" strike="noStrike" baseline="0" dirty="0" err="1"/>
              <a:t>Demarais</a:t>
            </a:r>
            <a:r>
              <a:rPr lang="en-US" sz="1600" b="0" i="0" u="none" strike="noStrike" baseline="0" dirty="0"/>
              <a:t>. 2000. Home Range of Desert Mule Deer: Testing the Body-Size and Habitat-Productivity Hypotheses. The Journal of Wildlife Management 64:146.</a:t>
            </a:r>
            <a:endParaRPr lang="en-CA" sz="1600" dirty="0"/>
          </a:p>
          <a:p>
            <a:pPr algn="l"/>
            <a:r>
              <a:rPr lang="en-US" sz="1600" b="0" i="0" u="none" strike="noStrike" baseline="0" dirty="0" err="1"/>
              <a:t>Rickbeil</a:t>
            </a:r>
            <a:r>
              <a:rPr lang="en-US" sz="1600" b="0" i="0" u="none" strike="noStrike" baseline="0" dirty="0"/>
              <a:t>, G. J. M., J. A. Merkle, G. Anderson, M. P. Atwood, J. P. Beckmann, E. K. Cole, A. B. </a:t>
            </a:r>
            <a:r>
              <a:rPr lang="en-US" sz="1600" b="0" i="0" u="none" strike="noStrike" baseline="0" dirty="0" err="1"/>
              <a:t>Courtemanch</a:t>
            </a:r>
            <a:r>
              <a:rPr lang="en-US" sz="1600" b="0" i="0" u="none" strike="noStrike" baseline="0" dirty="0"/>
              <a:t>, et al. 2019. Plasticity in elk migration timing is a response to changing environmental conditions. Global Change Biology 25:2368–2381.</a:t>
            </a:r>
          </a:p>
          <a:p>
            <a:pPr algn="l"/>
            <a:r>
              <a:rPr lang="en-CA" sz="1600" dirty="0"/>
              <a:t>Rizzuto M., Leroux S.J., Vander Wal E., Richmond I.C., Heckford T.R., Balluffi-Fry J., et al. (2021). Forage stoichiometry predicts the home range size of a small terrestrial herbivore. Oecologia 197, 327–338.</a:t>
            </a:r>
          </a:p>
          <a:p>
            <a:pPr algn="l"/>
            <a:r>
              <a:rPr lang="en-US" sz="1600" b="0" i="0" u="none" strike="noStrike" baseline="0" dirty="0"/>
              <a:t>Williams-Guillen, K., C. McCann, J. C. Martinez Sanchez, and F. Koontz. 2006. Resource availability and habitat use by mantled howling monkeys in a Nicaraguan coffee plantation: Can agroforests serve as core habitat for a forest mammal? Animal Conservation 9:331–338.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336F9B-DDB3-4672-B29F-8CF8A65DB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23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6838449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F18C9CA-5D37-08CE-702E-8562D5CD6D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0500" y="883222"/>
            <a:ext cx="4176594" cy="55583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2778A4D-D4DA-4342-97FC-D15B4CB2C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Resource abundance and HR: examples in literature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566E82-2C41-4AA5-9B04-959C5C3DB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3</a:t>
            </a:fld>
            <a:endParaRPr lang="en-CA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85BD224-7C1D-488F-BC33-667DAF1F09CD}"/>
              </a:ext>
            </a:extLst>
          </p:cNvPr>
          <p:cNvSpPr txBox="1"/>
          <p:nvPr/>
        </p:nvSpPr>
        <p:spPr>
          <a:xfrm>
            <a:off x="5003968" y="6256880"/>
            <a:ext cx="21840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800" b="0" i="0" u="none" strike="noStrike" baseline="0" dirty="0">
                <a:latin typeface="AdvPSUnv"/>
              </a:rPr>
              <a:t>(</a:t>
            </a:r>
            <a:r>
              <a:rPr lang="en-CA" sz="1800" b="0" i="0" u="none" strike="noStrike" baseline="0" dirty="0" err="1">
                <a:latin typeface="AdvPSUnv"/>
              </a:rPr>
              <a:t>Bista</a:t>
            </a:r>
            <a:r>
              <a:rPr lang="en-CA" sz="1800" b="0" i="0" u="none" strike="noStrike" baseline="0" dirty="0">
                <a:latin typeface="AdvPSUnv"/>
              </a:rPr>
              <a:t> et al. 2022)</a:t>
            </a:r>
            <a:endParaRPr lang="en-CA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CFB073D-C7F2-0791-5E8A-C6FD526D85FB}"/>
              </a:ext>
            </a:extLst>
          </p:cNvPr>
          <p:cNvGrpSpPr/>
          <p:nvPr/>
        </p:nvGrpSpPr>
        <p:grpSpPr>
          <a:xfrm>
            <a:off x="7529873" y="1374500"/>
            <a:ext cx="3280738" cy="4405355"/>
            <a:chOff x="7251312" y="1713622"/>
            <a:chExt cx="3280738" cy="440535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897EF24-8D35-4741-9216-B20CE9E3F1A1}"/>
                </a:ext>
              </a:extLst>
            </p:cNvPr>
            <p:cNvSpPr txBox="1"/>
            <p:nvPr/>
          </p:nvSpPr>
          <p:spPr>
            <a:xfrm>
              <a:off x="7439801" y="5611146"/>
              <a:ext cx="3092249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CA" sz="900" dirty="0"/>
                <a:t>Red panda,</a:t>
              </a:r>
            </a:p>
            <a:p>
              <a:pPr algn="r"/>
              <a:r>
                <a:rPr lang="en-CA" sz="900" dirty="0"/>
                <a:t>photo by </a:t>
              </a:r>
              <a:r>
                <a:rPr lang="en-GB" sz="900" dirty="0" err="1"/>
                <a:t>Brunswyk</a:t>
              </a:r>
              <a:r>
                <a:rPr lang="en-GB" sz="900" dirty="0"/>
                <a:t>, CC BY-SA 3.0,</a:t>
              </a:r>
            </a:p>
            <a:p>
              <a:pPr algn="r"/>
              <a:r>
                <a:rPr lang="en-GB" sz="900" dirty="0"/>
                <a:t>via Wikimedia Commons</a:t>
              </a:r>
              <a:endParaRPr lang="en-CA" sz="900" dirty="0"/>
            </a:p>
          </p:txBody>
        </p:sp>
        <p:pic>
          <p:nvPicPr>
            <p:cNvPr id="11" name="Picture 10" descr="A red panda holding a leaf&#10;&#10;Description automatically generated with medium confidence">
              <a:extLst>
                <a:ext uri="{FF2B5EF4-FFF2-40B4-BE49-F238E27FC236}">
                  <a16:creationId xmlns:a16="http://schemas.microsoft.com/office/drawing/2014/main" id="{A72686BA-6EFE-A02E-3C1E-8E7E20DE9F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51312" y="1713622"/>
              <a:ext cx="3195188" cy="38975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61480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566E82-2C41-4AA5-9B04-959C5C3DB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4</a:t>
            </a:fld>
            <a:endParaRPr lang="en-CA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1D9F356-77EB-4CFD-9476-0FD33B7662E8}"/>
              </a:ext>
            </a:extLst>
          </p:cNvPr>
          <p:cNvSpPr txBox="1"/>
          <p:nvPr/>
        </p:nvSpPr>
        <p:spPr>
          <a:xfrm>
            <a:off x="5122624" y="6271709"/>
            <a:ext cx="1946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(Nilsen et al. 2005)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B7E1C7F-8DE0-055E-1ABF-2A959707B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15912"/>
          </a:xfrm>
        </p:spPr>
        <p:txBody>
          <a:bodyPr/>
          <a:lstStyle/>
          <a:p>
            <a:r>
              <a:rPr lang="en-CA" dirty="0"/>
              <a:t>Resource abundance and HR: examples in literature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83A37296-12E2-4BD1-9E08-38A4E8A345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954" t="20001" r="24932" b="19280"/>
          <a:stretch/>
        </p:blipFill>
        <p:spPr>
          <a:xfrm>
            <a:off x="1358871" y="997190"/>
            <a:ext cx="9474255" cy="5209591"/>
          </a:xfrm>
          <a:prstGeom prst="rect">
            <a:avLst/>
          </a:prstGeom>
        </p:spPr>
      </p:pic>
      <p:pic>
        <p:nvPicPr>
          <p:cNvPr id="7" name="Picture 6" descr="A brown bear walking in the water&#10;&#10;Description automatically generated with low confidence">
            <a:extLst>
              <a:ext uri="{FF2B5EF4-FFF2-40B4-BE49-F238E27FC236}">
                <a16:creationId xmlns:a16="http://schemas.microsoft.com/office/drawing/2014/main" id="{64F61188-A922-B41F-E44C-8E464B5705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1395" y="1249007"/>
            <a:ext cx="2212848" cy="165963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7E14358-9BFE-4BD4-9986-3C3F3CE6C108}"/>
              </a:ext>
            </a:extLst>
          </p:cNvPr>
          <p:cNvSpPr txBox="1"/>
          <p:nvPr/>
        </p:nvSpPr>
        <p:spPr>
          <a:xfrm>
            <a:off x="3692841" y="830607"/>
            <a:ext cx="2403158" cy="4308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sz="900" dirty="0"/>
              <a:t>Brown bear, photo by </a:t>
            </a:r>
            <a:r>
              <a:rPr lang="en-GB" sz="900" dirty="0"/>
              <a:t>Robert F. Tobler,</a:t>
            </a:r>
          </a:p>
          <a:p>
            <a:pPr algn="r"/>
            <a:r>
              <a:rPr lang="en-GB" sz="900" dirty="0"/>
              <a:t>CC BY-SA 4.0, via Wikimedia Commons</a:t>
            </a:r>
            <a:endParaRPr lang="en-CA" sz="9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C106987-8039-424B-90CF-1C92FD6E29F3}"/>
              </a:ext>
            </a:extLst>
          </p:cNvPr>
          <p:cNvSpPr txBox="1"/>
          <p:nvPr/>
        </p:nvSpPr>
        <p:spPr>
          <a:xfrm>
            <a:off x="7766620" y="830607"/>
            <a:ext cx="2727337" cy="4308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900" dirty="0"/>
              <a:t>Leopard, photo by Gregory "</a:t>
            </a:r>
            <a:r>
              <a:rPr lang="en-GB" sz="900" dirty="0" err="1"/>
              <a:t>Slobirdr</a:t>
            </a:r>
            <a:r>
              <a:rPr lang="en-GB" sz="900" dirty="0"/>
              <a:t>" Smith,</a:t>
            </a:r>
          </a:p>
          <a:p>
            <a:pPr algn="r"/>
            <a:r>
              <a:rPr lang="en-GB" sz="900" dirty="0"/>
              <a:t>CC BY-SA 2.0, via Wikimedia Commons</a:t>
            </a:r>
            <a:endParaRPr lang="en-CA" sz="900" dirty="0"/>
          </a:p>
        </p:txBody>
      </p:sp>
      <p:pic>
        <p:nvPicPr>
          <p:cNvPr id="13" name="Picture 12" descr="A picture containing sky, mammal, outdoor, big cat&#10;&#10;Description automatically generated">
            <a:extLst>
              <a:ext uri="{FF2B5EF4-FFF2-40B4-BE49-F238E27FC236}">
                <a16:creationId xmlns:a16="http://schemas.microsoft.com/office/drawing/2014/main" id="{16AB2683-4A5B-DE25-7AAD-363B93F7A1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3355" y="1248526"/>
            <a:ext cx="2214516" cy="1546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5164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0BA2D-0D48-46AB-96B5-AD4CCCDB5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Resource abundance and HR : an abundance of evidence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63A374-C50E-4F02-8EDC-C68EF2E64D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11763"/>
            <a:ext cx="10515600" cy="5681112"/>
          </a:xfrm>
        </p:spPr>
        <p:txBody>
          <a:bodyPr anchor="ctr">
            <a:no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GB" sz="1600" dirty="0" err="1"/>
              <a:t>Bista</a:t>
            </a:r>
            <a:r>
              <a:rPr lang="en-GB" sz="1600" dirty="0"/>
              <a:t>, D., G. S. Baxter, N. J. Hudson, S. T. Lama, and P. J. Murray. 2022. Effect of </a:t>
            </a:r>
            <a:r>
              <a:rPr lang="en-CA" sz="1600" dirty="0"/>
              <a:t>disturbances and habitat fragmentation on an arboreal habitat specialist mammal using </a:t>
            </a:r>
            <a:r>
              <a:rPr lang="en-GB" sz="1600" dirty="0"/>
              <a:t>GPS telemetry: A case of the red panda. Landscape Ecology 37:795–809.</a:t>
            </a:r>
            <a:endParaRPr lang="en-US" sz="1600" dirty="0"/>
          </a:p>
          <a:p>
            <a:pPr marL="342900" indent="-342900">
              <a:buFont typeface="+mj-lt"/>
              <a:buAutoNum type="arabicPeriod"/>
            </a:pPr>
            <a:r>
              <a:rPr lang="en-US" sz="1600" dirty="0" err="1"/>
              <a:t>Geremia</a:t>
            </a:r>
            <a:r>
              <a:rPr lang="en-US" sz="1600" dirty="0"/>
              <a:t>, C., J. A. Merkle, D. R. </a:t>
            </a:r>
            <a:r>
              <a:rPr lang="en-US" sz="1600" dirty="0" err="1"/>
              <a:t>Eacker</a:t>
            </a:r>
            <a:r>
              <a:rPr lang="en-US" sz="1600" dirty="0"/>
              <a:t>, R. L. Wallen, P. J. White, M. </a:t>
            </a:r>
            <a:r>
              <a:rPr lang="en-US" sz="1600" dirty="0" err="1"/>
              <a:t>Hebblewhite</a:t>
            </a:r>
            <a:r>
              <a:rPr lang="en-US" sz="1600" dirty="0"/>
              <a:t>, and M. J. Kauffman. 2019. Migrating bison engineer the green wave. Proceedings of the National Academy of Sciences 116:25707–25713.</a:t>
            </a:r>
            <a:endParaRPr lang="en-CA" sz="1600" dirty="0"/>
          </a:p>
          <a:p>
            <a:pPr marL="342900" indent="-342900">
              <a:buFont typeface="+mj-lt"/>
              <a:buAutoNum type="arabicPeriod"/>
            </a:pPr>
            <a:r>
              <a:rPr lang="en-US" sz="1600" dirty="0" err="1"/>
              <a:t>Herfindal</a:t>
            </a:r>
            <a:r>
              <a:rPr lang="en-US" sz="1600" dirty="0"/>
              <a:t>, I., J. D. C. Linnell, J. </a:t>
            </a:r>
            <a:r>
              <a:rPr lang="en-US" sz="1600" dirty="0" err="1"/>
              <a:t>Odden</a:t>
            </a:r>
            <a:r>
              <a:rPr lang="en-US" sz="1600" dirty="0"/>
              <a:t>, E. B. Nilsen, and R. Andersen. 2005. Prey density, environmental productivity and home-range size in the Eurasian lynx (Lynx lynx). Journal of Zoology 265:63–71.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 err="1"/>
              <a:t>Lucherini</a:t>
            </a:r>
            <a:r>
              <a:rPr lang="en-US" sz="1600" dirty="0"/>
              <a:t>, M., and S. Lovari. 1996. Habitat richness affects home range size in the red fox Vulpes </a:t>
            </a:r>
            <a:r>
              <a:rPr lang="en-US" sz="1600" dirty="0" err="1"/>
              <a:t>vulpes</a:t>
            </a:r>
            <a:r>
              <a:rPr lang="en-US" sz="1600" dirty="0"/>
              <a:t>. </a:t>
            </a:r>
            <a:r>
              <a:rPr lang="en-US" sz="1600" dirty="0" err="1"/>
              <a:t>Behavioural</a:t>
            </a:r>
            <a:r>
              <a:rPr lang="en-US" sz="1600" dirty="0"/>
              <a:t> Processes 36:103–105.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Nilsen, E. B., I. </a:t>
            </a:r>
            <a:r>
              <a:rPr lang="en-US" sz="1600" dirty="0" err="1"/>
              <a:t>Herfindal</a:t>
            </a:r>
            <a:r>
              <a:rPr lang="en-US" sz="1600" dirty="0"/>
              <a:t>, and J. D. C. Linnell. 2005. Can intra-specific variation in carnivore home-range size be explained using remote-sensing estimates of environmental productivity? </a:t>
            </a:r>
            <a:r>
              <a:rPr lang="en-US" sz="1600" dirty="0" err="1"/>
              <a:t>Écoscience</a:t>
            </a:r>
            <a:r>
              <a:rPr lang="en-US" sz="1600" dirty="0"/>
              <a:t> 12:68–75.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Relyea, R. A., R. K. Lawrence, and S. </a:t>
            </a:r>
            <a:r>
              <a:rPr lang="en-US" sz="1600" dirty="0" err="1"/>
              <a:t>Demarais</a:t>
            </a:r>
            <a:r>
              <a:rPr lang="en-US" sz="1600" dirty="0"/>
              <a:t>. 2000. Home Range of Desert Mule Deer: Testing the Body-Size and Habitat-Productivity Hypotheses. The Journal of Wildlife Management 64:146.</a:t>
            </a:r>
            <a:endParaRPr lang="en-CA" sz="1600" dirty="0"/>
          </a:p>
          <a:p>
            <a:pPr marL="342900" indent="-342900">
              <a:buFont typeface="+mj-lt"/>
              <a:buAutoNum type="arabicPeriod"/>
            </a:pPr>
            <a:r>
              <a:rPr lang="en-US" sz="1600" dirty="0" err="1"/>
              <a:t>Rickbeil</a:t>
            </a:r>
            <a:r>
              <a:rPr lang="en-US" sz="1600" dirty="0"/>
              <a:t>, G. J. M., J. A. Merkle, G. Anderson, M. P. Atwood, J. P. Beckmann, E. K. Cole, A. B. </a:t>
            </a:r>
            <a:r>
              <a:rPr lang="en-US" sz="1600" dirty="0" err="1"/>
              <a:t>Courtemanch</a:t>
            </a:r>
            <a:r>
              <a:rPr lang="en-US" sz="1600" dirty="0"/>
              <a:t>, et al. 2019. Plasticity in elk migration timing is a response to changing environmental conditions. Global Change Biology 25:2368–2381.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Williams-Guillen, K., C. McCann, J. C. Martinez Sanchez, and F. Koontz. 2006. Resource availability and habitat use by mantled howling monkeys in a Nicaraguan coffee plantation: Can agroforests serve as core habitat for a forest mammal? Animal Conservation 9:331–338.</a:t>
            </a:r>
          </a:p>
          <a:p>
            <a:pPr marL="0" indent="0" algn="ctr">
              <a:buNone/>
            </a:pPr>
            <a:r>
              <a:rPr lang="en-US" sz="1600" dirty="0"/>
              <a:t>…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55D61D-68DF-4FD9-9A04-A8BCEB70FD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5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3153873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0BA2D-0D48-46AB-96B5-AD4CCCDB5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Resource abundance and HR : common issues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63A374-C50E-4F02-8EDC-C68EF2E64D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Results repeatedly reported as </a:t>
            </a:r>
            <a:r>
              <a:rPr lang="en-US" b="1" dirty="0">
                <a:solidFill>
                  <a:srgbClr val="C00000"/>
                </a:solidFill>
              </a:rPr>
              <a:t>new findings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No </a:t>
            </a:r>
            <a:r>
              <a:rPr lang="en-US" b="1" dirty="0">
                <a:solidFill>
                  <a:srgbClr val="C00000"/>
                </a:solidFill>
              </a:rPr>
              <a:t>unifying hypotheses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55D61D-68DF-4FD9-9A04-A8BCEB70FD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6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987534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AA5FA0E1-4D10-407A-8611-633045515C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27227" y="831875"/>
            <a:ext cx="5889600" cy="58896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7C5B340-966A-4D63-83F8-A0F1AECF6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Resource abundance and HR: hypothesis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81FEED-5B6B-4D14-8482-57D184C397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7</a:t>
            </a:fld>
            <a:endParaRPr lang="en-CA" dirty="0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972D9658-DEF2-474F-A55D-883AA396CC8B}"/>
              </a:ext>
            </a:extLst>
          </p:cNvPr>
          <p:cNvGrpSpPr/>
          <p:nvPr/>
        </p:nvGrpSpPr>
        <p:grpSpPr>
          <a:xfrm>
            <a:off x="50801" y="1169299"/>
            <a:ext cx="4991186" cy="5186875"/>
            <a:chOff x="50801" y="1169299"/>
            <a:chExt cx="4991186" cy="5186875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1CBAC300-DFD7-4B51-9ACE-DBE7BAE991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4545" y="1169299"/>
              <a:ext cx="1834816" cy="2441824"/>
            </a:xfrm>
            <a:prstGeom prst="rect">
              <a:avLst/>
            </a:prstGeom>
          </p:spPr>
        </p:pic>
        <p:pic>
          <p:nvPicPr>
            <p:cNvPr id="26" name="Picture 25" descr="A red panda holding a leaf&#10;&#10;Description automatically generated with medium confidence">
              <a:extLst>
                <a:ext uri="{FF2B5EF4-FFF2-40B4-BE49-F238E27FC236}">
                  <a16:creationId xmlns:a16="http://schemas.microsoft.com/office/drawing/2014/main" id="{12757774-39B9-4507-8F8E-6F13D43FCFB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03920" y="1534101"/>
              <a:ext cx="1403675" cy="1712219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0CA19F44-323B-498B-BBD3-96C7144532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2954" t="20001" r="24932" b="19280"/>
            <a:stretch/>
          </p:blipFill>
          <p:spPr>
            <a:xfrm>
              <a:off x="50801" y="3611679"/>
              <a:ext cx="4991186" cy="2744495"/>
            </a:xfrm>
            <a:prstGeom prst="rect">
              <a:avLst/>
            </a:prstGeom>
          </p:spPr>
        </p:pic>
        <p:pic>
          <p:nvPicPr>
            <p:cNvPr id="40" name="Picture 39" descr="A brown bear walking in the water&#10;&#10;Description automatically generated with low confidence">
              <a:extLst>
                <a:ext uri="{FF2B5EF4-FFF2-40B4-BE49-F238E27FC236}">
                  <a16:creationId xmlns:a16="http://schemas.microsoft.com/office/drawing/2014/main" id="{7F431360-5195-451F-B822-43108557652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84974" y="3747531"/>
              <a:ext cx="1165763" cy="874323"/>
            </a:xfrm>
            <a:prstGeom prst="rect">
              <a:avLst/>
            </a:prstGeom>
          </p:spPr>
        </p:pic>
        <p:pic>
          <p:nvPicPr>
            <p:cNvPr id="43" name="Picture 42" descr="A picture containing sky, mammal, outdoor, big cat&#10;&#10;Description automatically generated">
              <a:extLst>
                <a:ext uri="{FF2B5EF4-FFF2-40B4-BE49-F238E27FC236}">
                  <a16:creationId xmlns:a16="http://schemas.microsoft.com/office/drawing/2014/main" id="{8B1494BD-A66C-46F8-98E5-54B44784097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90595" y="3744087"/>
              <a:ext cx="1166642" cy="814705"/>
            </a:xfrm>
            <a:prstGeom prst="rect">
              <a:avLst/>
            </a:prstGeom>
          </p:spPr>
        </p:pic>
      </p:grp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24E3737-C93B-41E6-B71A-7F01A9520F62}"/>
              </a:ext>
            </a:extLst>
          </p:cNvPr>
          <p:cNvCxnSpPr>
            <a:cxnSpLocks/>
          </p:cNvCxnSpPr>
          <p:nvPr/>
        </p:nvCxnSpPr>
        <p:spPr>
          <a:xfrm>
            <a:off x="4973320" y="3662680"/>
            <a:ext cx="1350427" cy="0"/>
          </a:xfrm>
          <a:prstGeom prst="straightConnector1">
            <a:avLst/>
          </a:prstGeom>
          <a:ln w="152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14557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78A4D-D4DA-4342-97FC-D15B4CB2C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Resource unpredictability and HR: examples in literature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566E82-2C41-4AA5-9B04-959C5C3DB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8</a:t>
            </a:fld>
            <a:endParaRPr lang="en-C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C339D8A-5D5D-412D-9096-FBC1A5B41D4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682" t="17576" r="30687" b="3151"/>
          <a:stretch/>
        </p:blipFill>
        <p:spPr>
          <a:xfrm>
            <a:off x="727358" y="1090936"/>
            <a:ext cx="7004401" cy="506123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8880D21-DF29-4BD7-977C-4BCD0B203911}"/>
              </a:ext>
            </a:extLst>
          </p:cNvPr>
          <p:cNvSpPr txBox="1"/>
          <p:nvPr/>
        </p:nvSpPr>
        <p:spPr>
          <a:xfrm>
            <a:off x="3376603" y="6192740"/>
            <a:ext cx="20818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800" b="0" i="0" u="none" strike="noStrike" baseline="0" dirty="0">
                <a:latin typeface="MyriadPro-Semibold"/>
              </a:rPr>
              <a:t>(Rizzuto et al. 2021)</a:t>
            </a:r>
            <a:endParaRPr lang="en-CA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D07C777-4C6A-44E3-88DD-043D43E1D842}"/>
              </a:ext>
            </a:extLst>
          </p:cNvPr>
          <p:cNvSpPr txBox="1"/>
          <p:nvPr/>
        </p:nvSpPr>
        <p:spPr>
          <a:xfrm>
            <a:off x="8292833" y="6048871"/>
            <a:ext cx="3533795" cy="366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900" dirty="0" err="1"/>
              <a:t>Showshoe</a:t>
            </a:r>
            <a:r>
              <a:rPr lang="en-CA" sz="900" dirty="0"/>
              <a:t> hares, photos by Walter </a:t>
            </a:r>
            <a:r>
              <a:rPr lang="en-CA" sz="900" dirty="0" err="1"/>
              <a:t>Siegmund</a:t>
            </a:r>
            <a:r>
              <a:rPr lang="en-CA" sz="900" dirty="0"/>
              <a:t> (top) and </a:t>
            </a:r>
            <a:r>
              <a:rPr lang="en-GB" sz="900" dirty="0"/>
              <a:t>D. Gordon and</a:t>
            </a:r>
          </a:p>
          <a:p>
            <a:pPr algn="ctr"/>
            <a:r>
              <a:rPr lang="en-GB" sz="900" dirty="0"/>
              <a:t>E. Robertson (bottom), </a:t>
            </a:r>
            <a:r>
              <a:rPr lang="en-CA" sz="900" dirty="0"/>
              <a:t>CC BY-SA 3.0, via Wikimedia  Commons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7D97BDB-70C1-4FA9-97A0-2CF2DC8B3D68}"/>
              </a:ext>
            </a:extLst>
          </p:cNvPr>
          <p:cNvGrpSpPr/>
          <p:nvPr/>
        </p:nvGrpSpPr>
        <p:grpSpPr>
          <a:xfrm>
            <a:off x="8844280" y="1682118"/>
            <a:ext cx="2437329" cy="4288772"/>
            <a:chOff x="8844280" y="1563477"/>
            <a:chExt cx="2437329" cy="4288772"/>
          </a:xfrm>
        </p:grpSpPr>
        <p:pic>
          <p:nvPicPr>
            <p:cNvPr id="11" name="Picture 10" descr="A picture containing lagomorph, mammal, snow, outdoor&#10;&#10;Description automatically generated">
              <a:extLst>
                <a:ext uri="{FF2B5EF4-FFF2-40B4-BE49-F238E27FC236}">
                  <a16:creationId xmlns:a16="http://schemas.microsoft.com/office/drawing/2014/main" id="{58C6EE66-6E82-488C-ADD2-C541F2B04BE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44280" y="3545831"/>
              <a:ext cx="2437329" cy="2306418"/>
            </a:xfrm>
            <a:prstGeom prst="rect">
              <a:avLst/>
            </a:prstGeom>
          </p:spPr>
        </p:pic>
        <p:pic>
          <p:nvPicPr>
            <p:cNvPr id="19" name="Picture 18" descr="A rabbit in the grass&#10;&#10;Description automatically generated with medium confidence">
              <a:extLst>
                <a:ext uri="{FF2B5EF4-FFF2-40B4-BE49-F238E27FC236}">
                  <a16:creationId xmlns:a16="http://schemas.microsoft.com/office/drawing/2014/main" id="{7334CCB8-9A29-4F3A-92BD-3DFFA3AF7BB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44280" y="1563477"/>
              <a:ext cx="2430902" cy="1620601"/>
            </a:xfrm>
            <a:prstGeom prst="rect">
              <a:avLst/>
            </a:prstGeom>
          </p:spPr>
        </p:pic>
      </p:grp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BF964270-FB57-4C9A-A4A7-4670E22840C1}"/>
              </a:ext>
            </a:extLst>
          </p:cNvPr>
          <p:cNvSpPr/>
          <p:nvPr/>
        </p:nvSpPr>
        <p:spPr>
          <a:xfrm>
            <a:off x="573206" y="3516573"/>
            <a:ext cx="7333397" cy="2602173"/>
          </a:xfrm>
          <a:custGeom>
            <a:avLst/>
            <a:gdLst>
              <a:gd name="connsiteX0" fmla="*/ 81887 w 7333397"/>
              <a:gd name="connsiteY0" fmla="*/ 0 h 2602173"/>
              <a:gd name="connsiteX1" fmla="*/ 686937 w 7333397"/>
              <a:gd name="connsiteY1" fmla="*/ 68239 h 2602173"/>
              <a:gd name="connsiteX2" fmla="*/ 2847833 w 7333397"/>
              <a:gd name="connsiteY2" fmla="*/ 68239 h 2602173"/>
              <a:gd name="connsiteX3" fmla="*/ 2847833 w 7333397"/>
              <a:gd name="connsiteY3" fmla="*/ 236561 h 2602173"/>
              <a:gd name="connsiteX4" fmla="*/ 4858603 w 7333397"/>
              <a:gd name="connsiteY4" fmla="*/ 204717 h 2602173"/>
              <a:gd name="connsiteX5" fmla="*/ 4867701 w 7333397"/>
              <a:gd name="connsiteY5" fmla="*/ 232012 h 2602173"/>
              <a:gd name="connsiteX6" fmla="*/ 5058770 w 7333397"/>
              <a:gd name="connsiteY6" fmla="*/ 18197 h 2602173"/>
              <a:gd name="connsiteX7" fmla="*/ 7178722 w 7333397"/>
              <a:gd name="connsiteY7" fmla="*/ 104633 h 2602173"/>
              <a:gd name="connsiteX8" fmla="*/ 7333397 w 7333397"/>
              <a:gd name="connsiteY8" fmla="*/ 2602173 h 2602173"/>
              <a:gd name="connsiteX9" fmla="*/ 0 w 7333397"/>
              <a:gd name="connsiteY9" fmla="*/ 2556681 h 2602173"/>
              <a:gd name="connsiteX10" fmla="*/ 81887 w 7333397"/>
              <a:gd name="connsiteY10" fmla="*/ 0 h 2602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333397" h="2602173">
                <a:moveTo>
                  <a:pt x="81887" y="0"/>
                </a:moveTo>
                <a:lnTo>
                  <a:pt x="686937" y="68239"/>
                </a:lnTo>
                <a:lnTo>
                  <a:pt x="2847833" y="68239"/>
                </a:lnTo>
                <a:lnTo>
                  <a:pt x="2847833" y="236561"/>
                </a:lnTo>
                <a:lnTo>
                  <a:pt x="4858603" y="204717"/>
                </a:lnTo>
                <a:cubicBezTo>
                  <a:pt x="4907725" y="259296"/>
                  <a:pt x="4917259" y="260331"/>
                  <a:pt x="4867701" y="232012"/>
                </a:cubicBezTo>
                <a:lnTo>
                  <a:pt x="5058770" y="18197"/>
                </a:lnTo>
                <a:lnTo>
                  <a:pt x="7178722" y="104633"/>
                </a:lnTo>
                <a:lnTo>
                  <a:pt x="7333397" y="2602173"/>
                </a:lnTo>
                <a:lnTo>
                  <a:pt x="0" y="2556681"/>
                </a:lnTo>
                <a:lnTo>
                  <a:pt x="81887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463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0BA2D-0D48-46AB-96B5-AD4CCCDB5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Resource unpredictability and HR : current evidence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63A374-C50E-4F02-8EDC-C68EF2E64D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11763"/>
            <a:ext cx="10515600" cy="5681112"/>
          </a:xfrm>
        </p:spPr>
        <p:txBody>
          <a:bodyPr>
            <a:noAutofit/>
          </a:bodyPr>
          <a:lstStyle/>
          <a:p>
            <a:pPr marL="342900" indent="-342900">
              <a:buFont typeface="+mj-lt"/>
              <a:buAutoNum type="arabicPeriod"/>
            </a:pPr>
            <a:endParaRPr lang="en-US" sz="1600" dirty="0"/>
          </a:p>
          <a:p>
            <a:pPr marL="342900" indent="-342900">
              <a:buFont typeface="+mj-lt"/>
              <a:buAutoNum type="arabicPeriod"/>
            </a:pPr>
            <a:endParaRPr lang="en-US" sz="1600" dirty="0"/>
          </a:p>
          <a:p>
            <a:pPr marL="342900" indent="-342900">
              <a:buFont typeface="+mj-lt"/>
              <a:buAutoNum type="arabicPeriod"/>
            </a:pPr>
            <a:endParaRPr lang="en-US" sz="1600" dirty="0"/>
          </a:p>
          <a:p>
            <a:pPr marL="342900" indent="-342900">
              <a:buFont typeface="+mj-lt"/>
              <a:buAutoNum type="arabicPeriod"/>
            </a:pPr>
            <a:endParaRPr lang="en-US" sz="1600" dirty="0"/>
          </a:p>
          <a:p>
            <a:pPr marL="342900" indent="-342900">
              <a:buFont typeface="+mj-lt"/>
              <a:buAutoNum type="arabicPeriod"/>
            </a:pPr>
            <a:endParaRPr lang="en-US" sz="1600" dirty="0"/>
          </a:p>
          <a:p>
            <a:pPr marL="342900" indent="-342900">
              <a:buFont typeface="+mj-lt"/>
              <a:buAutoNum type="arabicPeriod"/>
            </a:pPr>
            <a:r>
              <a:rPr lang="en-US" sz="1600" dirty="0" err="1"/>
              <a:t>Herfindal</a:t>
            </a:r>
            <a:r>
              <a:rPr lang="en-US" sz="1600" dirty="0"/>
              <a:t>, I., J. D. C. Linnell, J. </a:t>
            </a:r>
            <a:r>
              <a:rPr lang="en-US" sz="1600" dirty="0" err="1"/>
              <a:t>Odden</a:t>
            </a:r>
            <a:r>
              <a:rPr lang="en-US" sz="1600" dirty="0"/>
              <a:t>, E. B. Nilsen, and R. Andersen. 2005. Prey density, environmental productivity and home-range size in the Eurasian lynx (Lynx lynx). Journal of Zoology 265:63–71.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Nilsen, E. B., I. </a:t>
            </a:r>
            <a:r>
              <a:rPr lang="en-US" sz="1600" dirty="0" err="1"/>
              <a:t>Herfindal</a:t>
            </a:r>
            <a:r>
              <a:rPr lang="en-US" sz="1600" dirty="0"/>
              <a:t>, and J. D. C. Linnell. 2005. Can intra-specific variation in carnivore home-range size be explained using remote-sensing estimates of environmental productivity? </a:t>
            </a:r>
            <a:r>
              <a:rPr lang="en-US" sz="1600" dirty="0" err="1"/>
              <a:t>Écoscience</a:t>
            </a:r>
            <a:r>
              <a:rPr lang="en-US" sz="1600" dirty="0"/>
              <a:t> 12:68–75.</a:t>
            </a:r>
          </a:p>
          <a:p>
            <a:pPr marL="342900" indent="-342900">
              <a:buFont typeface="+mj-lt"/>
              <a:buAutoNum type="arabicPeriod"/>
            </a:pPr>
            <a:r>
              <a:rPr lang="en-CA" sz="1600" dirty="0"/>
              <a:t>Rizzuto M., Leroux S.J., Vander Wal E., Richmond I.C., </a:t>
            </a:r>
            <a:r>
              <a:rPr lang="en-CA" sz="1600" dirty="0" err="1"/>
              <a:t>Heckford</a:t>
            </a:r>
            <a:r>
              <a:rPr lang="en-CA" sz="1600" dirty="0"/>
              <a:t> T.R., </a:t>
            </a:r>
            <a:r>
              <a:rPr lang="en-CA" sz="1600" dirty="0" err="1"/>
              <a:t>Balluffi</a:t>
            </a:r>
            <a:r>
              <a:rPr lang="en-CA" sz="1600" dirty="0"/>
              <a:t>-Fry J., et al. (2021). Forage stoichiometry predicts the home range size of a small terrestrial herbivore. </a:t>
            </a:r>
            <a:r>
              <a:rPr lang="en-CA" sz="1600" dirty="0" err="1"/>
              <a:t>Oecologia</a:t>
            </a:r>
            <a:r>
              <a:rPr lang="en-CA" sz="1600" dirty="0"/>
              <a:t> 197, 327–338.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55D61D-68DF-4FD9-9A04-A8BCEB70FD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9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772435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6126</TotalTime>
  <Words>1457</Words>
  <Application>Microsoft Office PowerPoint</Application>
  <PresentationFormat>Widescreen</PresentationFormat>
  <Paragraphs>144</Paragraphs>
  <Slides>23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AdvPSUnv</vt:lpstr>
      <vt:lpstr>Arial</vt:lpstr>
      <vt:lpstr>Calibri</vt:lpstr>
      <vt:lpstr>Calibri Light</vt:lpstr>
      <vt:lpstr>MyriadPro-Semibold</vt:lpstr>
      <vt:lpstr>Office Theme</vt:lpstr>
      <vt:lpstr>How resource abundance and predictability affect animal movement</vt:lpstr>
      <vt:lpstr>Why do animals move?</vt:lpstr>
      <vt:lpstr>Resource abundance and HR: examples in literature</vt:lpstr>
      <vt:lpstr>Resource abundance and HR: examples in literature</vt:lpstr>
      <vt:lpstr>Resource abundance and HR : an abundance of evidence</vt:lpstr>
      <vt:lpstr>Resource abundance and HR : common issues</vt:lpstr>
      <vt:lpstr>Resource abundance and HR: hypothesis</vt:lpstr>
      <vt:lpstr>Resource unpredictability and HR: examples in literature</vt:lpstr>
      <vt:lpstr>Resource unpredictability and HR : current evidence</vt:lpstr>
      <vt:lpstr>Resource unpredictability and HR: common issues</vt:lpstr>
      <vt:lpstr>Resource unpredictability and HR: a unifying framework</vt:lpstr>
      <vt:lpstr>Simulating animal movement</vt:lpstr>
      <vt:lpstr>Simulating animal movement</vt:lpstr>
      <vt:lpstr>Simulating animal movement</vt:lpstr>
      <vt:lpstr>Relationships can be complicated…</vt:lpstr>
      <vt:lpstr>…but they can also be simple!</vt:lpstr>
      <vt:lpstr>Complex relationships in “real data”</vt:lpstr>
      <vt:lpstr>Simple relationships in “real data”!</vt:lpstr>
      <vt:lpstr>Summary</vt:lpstr>
      <vt:lpstr>What’s next?</vt:lpstr>
      <vt:lpstr>Acknowledgements</vt:lpstr>
      <vt:lpstr>Summary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do resource abundance and predictability affect animal movement?</dc:title>
  <dc:creator>Stefano Mezzini</dc:creator>
  <cp:lastModifiedBy>STEFANO</cp:lastModifiedBy>
  <cp:revision>232</cp:revision>
  <dcterms:created xsi:type="dcterms:W3CDTF">2021-11-11T16:37:17Z</dcterms:created>
  <dcterms:modified xsi:type="dcterms:W3CDTF">2022-10-07T21:05:50Z</dcterms:modified>
</cp:coreProperties>
</file>